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18"/>
  </p:notesMasterIdLst>
  <p:sldIdLst>
    <p:sldId id="256" r:id="rId3"/>
    <p:sldId id="258" r:id="rId4"/>
    <p:sldId id="259" r:id="rId5"/>
    <p:sldId id="260" r:id="rId6"/>
    <p:sldId id="262" r:id="rId7"/>
    <p:sldId id="263" r:id="rId8"/>
    <p:sldId id="265" r:id="rId9"/>
    <p:sldId id="277" r:id="rId10"/>
    <p:sldId id="266" r:id="rId11"/>
    <p:sldId id="267" r:id="rId12"/>
    <p:sldId id="268" r:id="rId13"/>
    <p:sldId id="271" r:id="rId14"/>
    <p:sldId id="274" r:id="rId15"/>
    <p:sldId id="276" r:id="rId16"/>
    <p:sldId id="261" r:id="rId1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382" autoAdjust="0"/>
    <p:restoredTop sz="94660"/>
  </p:normalViewPr>
  <p:slideViewPr>
    <p:cSldViewPr>
      <p:cViewPr varScale="1">
        <p:scale>
          <a:sx n="88" d="100"/>
          <a:sy n="88" d="100"/>
        </p:scale>
        <p:origin x="-129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37840" cy="464820"/>
          </a:xfrm>
          <a:prstGeom prst="rect">
            <a:avLst/>
          </a:prstGeom>
        </p:spPr>
        <p:txBody>
          <a:bodyPr vert="horz" lIns="91430" tIns="45715" rIns="91430" bIns="45715" rtlCol="0"/>
          <a:lstStyle>
            <a:lvl1pPr algn="l">
              <a:defRPr sz="1200"/>
            </a:lvl1pPr>
          </a:lstStyle>
          <a:p>
            <a:endParaRPr lang="en-GB"/>
          </a:p>
        </p:txBody>
      </p:sp>
      <p:sp>
        <p:nvSpPr>
          <p:cNvPr id="3" name="Date Placeholder 2"/>
          <p:cNvSpPr>
            <a:spLocks noGrp="1"/>
          </p:cNvSpPr>
          <p:nvPr>
            <p:ph type="dt" idx="1"/>
          </p:nvPr>
        </p:nvSpPr>
        <p:spPr>
          <a:xfrm>
            <a:off x="3970938" y="1"/>
            <a:ext cx="3037840" cy="464820"/>
          </a:xfrm>
          <a:prstGeom prst="rect">
            <a:avLst/>
          </a:prstGeom>
        </p:spPr>
        <p:txBody>
          <a:bodyPr vert="horz" lIns="91430" tIns="45715" rIns="91430" bIns="45715" rtlCol="0"/>
          <a:lstStyle>
            <a:lvl1pPr algn="r">
              <a:defRPr sz="1200"/>
            </a:lvl1pPr>
          </a:lstStyle>
          <a:p>
            <a:fld id="{BBE773D9-08DD-45C3-B6EA-7EBBB2591AFA}" type="datetimeFigureOut">
              <a:rPr lang="en-GB" smtClean="0"/>
              <a:t>18/11/2015</a:t>
            </a:fld>
            <a:endParaRPr lang="en-GB"/>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30" tIns="45715" rIns="91430" bIns="45715" rtlCol="0" anchor="ctr"/>
          <a:lstStyle/>
          <a:p>
            <a:endParaRPr lang="en-GB"/>
          </a:p>
        </p:txBody>
      </p:sp>
      <p:sp>
        <p:nvSpPr>
          <p:cNvPr id="5" name="Notes Placeholder 4"/>
          <p:cNvSpPr>
            <a:spLocks noGrp="1"/>
          </p:cNvSpPr>
          <p:nvPr>
            <p:ph type="body" sz="quarter" idx="3"/>
          </p:nvPr>
        </p:nvSpPr>
        <p:spPr>
          <a:xfrm>
            <a:off x="701041" y="4415791"/>
            <a:ext cx="5608320" cy="4183380"/>
          </a:xfrm>
          <a:prstGeom prst="rect">
            <a:avLst/>
          </a:prstGeom>
        </p:spPr>
        <p:txBody>
          <a:bodyPr vert="horz" lIns="91430" tIns="45715" rIns="91430" bIns="457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 y="8829968"/>
            <a:ext cx="3037840" cy="464820"/>
          </a:xfrm>
          <a:prstGeom prst="rect">
            <a:avLst/>
          </a:prstGeom>
        </p:spPr>
        <p:txBody>
          <a:bodyPr vert="horz" lIns="91430" tIns="45715" rIns="91430" bIns="45715"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8"/>
            <a:ext cx="3037840" cy="464820"/>
          </a:xfrm>
          <a:prstGeom prst="rect">
            <a:avLst/>
          </a:prstGeom>
        </p:spPr>
        <p:txBody>
          <a:bodyPr vert="horz" lIns="91430" tIns="45715" rIns="91430" bIns="45715" rtlCol="0" anchor="b"/>
          <a:lstStyle>
            <a:lvl1pPr algn="r">
              <a:defRPr sz="1200"/>
            </a:lvl1pPr>
          </a:lstStyle>
          <a:p>
            <a:fld id="{2D1D362D-D470-4E36-ADE3-B4B444D500B5}" type="slidenum">
              <a:rPr lang="en-GB" smtClean="0"/>
              <a:t>‹#›</a:t>
            </a:fld>
            <a:endParaRPr lang="en-GB"/>
          </a:p>
        </p:txBody>
      </p:sp>
    </p:spTree>
    <p:extLst>
      <p:ext uri="{BB962C8B-B14F-4D97-AF65-F5344CB8AC3E}">
        <p14:creationId xmlns:p14="http://schemas.microsoft.com/office/powerpoint/2010/main" val="1554501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2</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11</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12</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13</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smtClean="0"/>
              <a:pPr/>
              <a:t>3</a:t>
            </a:fld>
            <a:endParaRPr lang="ar-KW"/>
          </a:p>
        </p:txBody>
      </p:sp>
    </p:spTree>
    <p:extLst>
      <p:ext uri="{BB962C8B-B14F-4D97-AF65-F5344CB8AC3E}">
        <p14:creationId xmlns:p14="http://schemas.microsoft.com/office/powerpoint/2010/main" val="5347566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4</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5</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6</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7</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8</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9</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03D704-1A29-437A-A176-1295732DA9AD}" type="slidenum">
              <a:rPr lang="ar-KW">
                <a:solidFill>
                  <a:prstClr val="black"/>
                </a:solidFill>
              </a:rPr>
              <a:pPr/>
              <a:t>10</a:t>
            </a:fld>
            <a:endParaRPr lang="ar-KW">
              <a:solidFill>
                <a:prstClr val="black"/>
              </a:solidFill>
            </a:endParaRPr>
          </a:p>
        </p:txBody>
      </p:sp>
    </p:spTree>
    <p:extLst>
      <p:ext uri="{BB962C8B-B14F-4D97-AF65-F5344CB8AC3E}">
        <p14:creationId xmlns:p14="http://schemas.microsoft.com/office/powerpoint/2010/main" val="534756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9"/>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1842973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43263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2"/>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42"/>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551969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41"/>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55415FD-9489-4B1F-8577-1E1FFBB38696}" type="datetime1">
              <a:rPr lang="en-US" smtClean="0">
                <a:solidFill>
                  <a:prstClr val="black">
                    <a:tint val="75000"/>
                  </a:prstClr>
                </a:solidFill>
              </a:rPr>
              <a:pPr/>
              <a:t>11/18/2015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a:rPr>
              <a:t>CMA Data Classification: Internal</a:t>
            </a:r>
            <a:endParaRPr lang="en-US" sz="850" b="0" i="0" u="none" baseline="0">
              <a:solidFill>
                <a:srgbClr val="000000"/>
              </a:solidFill>
              <a:latin typeface="microsoft sans serif"/>
            </a:endParaRPr>
          </a:p>
        </p:txBody>
      </p:sp>
    </p:spTree>
    <p:extLst>
      <p:ext uri="{BB962C8B-B14F-4D97-AF65-F5344CB8AC3E}">
        <p14:creationId xmlns:p14="http://schemas.microsoft.com/office/powerpoint/2010/main" val="118818188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11/18/2015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112833858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11/18/2015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p:txBody>
          <a:bodyPr/>
          <a:lstStyle/>
          <a:p>
            <a:endParaRPr lang="en-US" dirty="0">
              <a:solidFill>
                <a:prstClr val="black">
                  <a:tint val="75000"/>
                </a:prstClr>
              </a:solidFill>
            </a:endParaRPr>
          </a:p>
        </p:txBody>
      </p:sp>
      <p:sp>
        <p:nvSpPr>
          <p:cNvPr id="15"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42053524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Section Header">
    <p:bg>
      <p:bgPr>
        <a:solidFill>
          <a:schemeClr val="bg1"/>
        </a:solidFill>
        <a:effectLst/>
      </p:bgPr>
    </p:bg>
    <p:spTree>
      <p:nvGrpSpPr>
        <p:cNvPr id="1" name=""/>
        <p:cNvGrpSpPr/>
        <p:nvPr/>
      </p:nvGrpSpPr>
      <p:grpSpPr>
        <a:xfrm>
          <a:off x="0" y="0"/>
          <a:ext cx="0" cy="0"/>
          <a:chOff x="0" y="0"/>
          <a:chExt cx="0" cy="0"/>
        </a:xfrm>
      </p:grpSpPr>
      <p:sp>
        <p:nvSpPr>
          <p:cNvPr id="7" name="L-Shape 6"/>
          <p:cNvSpPr/>
          <p:nvPr userDrawn="1"/>
        </p:nvSpPr>
        <p:spPr>
          <a:xfrm rot="5400000">
            <a:off x="-190500" y="9525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L-Shape 7"/>
          <p:cNvSpPr/>
          <p:nvPr userDrawn="1"/>
        </p:nvSpPr>
        <p:spPr>
          <a:xfrm>
            <a:off x="304800" y="5943600"/>
            <a:ext cx="1371600" cy="381000"/>
          </a:xfrm>
          <a:prstGeom prst="corner">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304800" y="1828800"/>
            <a:ext cx="190500" cy="4114800"/>
          </a:xfrm>
          <a:prstGeom prst="rect">
            <a:avLst/>
          </a:prstGeom>
          <a:solidFill>
            <a:schemeClr val="tx2">
              <a:lumMod val="50000"/>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4" name="Rectangle 13"/>
          <p:cNvSpPr/>
          <p:nvPr userDrawn="1"/>
        </p:nvSpPr>
        <p:spPr>
          <a:xfrm>
            <a:off x="1447800" y="457200"/>
            <a:ext cx="228600" cy="228600"/>
          </a:xfrm>
          <a:prstGeom prst="rect">
            <a:avLst/>
          </a:prstGeom>
          <a:solidFill>
            <a:srgbClr val="B99933">
              <a:alpha val="5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B99933"/>
              </a:solidFill>
            </a:endParaRPr>
          </a:p>
        </p:txBody>
      </p:sp>
      <p:sp>
        <p:nvSpPr>
          <p:cNvPr id="2" name="Date Placeholder 1"/>
          <p:cNvSpPr>
            <a:spLocks noGrp="1"/>
          </p:cNvSpPr>
          <p:nvPr>
            <p:ph type="dt" sz="half" idx="10"/>
          </p:nvPr>
        </p:nvSpPr>
        <p:spPr/>
        <p:txBody>
          <a:bodyPr/>
          <a:lstStyle/>
          <a:p>
            <a:fld id="{45CD9642-3DE2-4000-9820-D418236CA55A}" type="datetime1">
              <a:rPr lang="en-US" smtClean="0">
                <a:solidFill>
                  <a:prstClr val="black">
                    <a:tint val="75000"/>
                  </a:prstClr>
                </a:solidFill>
              </a:rPr>
              <a:pPr/>
              <a:t>11/18/2015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endParaRPr lang="en-US" dirty="0">
              <a:solidFill>
                <a:prstClr val="black">
                  <a:tint val="75000"/>
                </a:prstClr>
              </a:solidFill>
            </a:endParaRPr>
          </a:p>
        </p:txBody>
      </p:sp>
      <p:sp>
        <p:nvSpPr>
          <p:cNvPr id="13" name="Slide Number Placeholder 11"/>
          <p:cNvSpPr txBox="1">
            <a:spLocks/>
          </p:cNvSpPr>
          <p:nvPr userDrawn="1"/>
        </p:nvSpPr>
        <p:spPr>
          <a:xfrm>
            <a:off x="8001000" y="6324616"/>
            <a:ext cx="685800" cy="533399"/>
          </a:xfrm>
          <a:prstGeom prst="rect">
            <a:avLst/>
          </a:prstGeom>
          <a:solidFill>
            <a:schemeClr val="accent1">
              <a:lumMod val="50000"/>
            </a:schemeClr>
          </a:solidFill>
        </p:spPr>
        <p:txBody>
          <a:bodyPr vert="horz" lIns="91440" tIns="45720" rIns="91440" bIns="45720" rtlCol="0" anchor="ctr"/>
          <a:lstStyle>
            <a:defPPr>
              <a:defRPr lang="en-US"/>
            </a:defPPr>
            <a:lvl1pPr marL="0" algn="ctr" defTabSz="914400" rtl="0" eaLnBrk="1" latinLnBrk="0" hangingPunct="1">
              <a:defRPr sz="2800" b="1"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2155382374"/>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274638"/>
            <a:ext cx="8229600" cy="1143000"/>
          </a:xfrm>
          <a:solidFill>
            <a:schemeClr val="tx2">
              <a:lumMod val="50000"/>
              <a:alpha val="70000"/>
            </a:schemeClr>
          </a:solidFill>
        </p:spPr>
        <p:txBody>
          <a:bodyPr/>
          <a:lstStyle>
            <a:lvl1pPr algn="r" rtl="1">
              <a:defRPr>
                <a:solidFill>
                  <a:schemeClr val="bg1"/>
                </a:solidFill>
                <a:cs typeface="mohammad bold art 1" pitchFamily="2" charset="-78"/>
              </a:defRPr>
            </a:lvl1pPr>
          </a:lstStyle>
          <a:p>
            <a:r>
              <a:rPr lang="ar-KW" dirty="0" smtClean="0"/>
              <a:t>وصف الكتاب</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11/18/2015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spTree>
    <p:extLst>
      <p:ext uri="{BB962C8B-B14F-4D97-AF65-F5344CB8AC3E}">
        <p14:creationId xmlns:p14="http://schemas.microsoft.com/office/powerpoint/2010/main" val="761836387"/>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1000" y="274638"/>
            <a:ext cx="8305800" cy="1143000"/>
          </a:xfrm>
          <a:solidFill>
            <a:schemeClr val="tx2">
              <a:lumMod val="50000"/>
              <a:alpha val="70000"/>
            </a:schemeClr>
          </a:solidFill>
        </p:spPr>
        <p:txBody>
          <a:bodyPr/>
          <a:lstStyle>
            <a:lvl1pPr algn="r" rtl="1">
              <a:defRPr baseline="0">
                <a:solidFill>
                  <a:schemeClr val="bg1"/>
                </a:solidFill>
                <a:cs typeface="mohammad bold art 1" pitchFamily="2" charset="-78"/>
              </a:defRPr>
            </a:lvl1pPr>
          </a:lstStyle>
          <a:p>
            <a:r>
              <a:rPr lang="ar-KW" dirty="0" smtClean="0"/>
              <a:t>التغييرات الجوهرية</a:t>
            </a:r>
            <a:endParaRPr lang="en-US" dirty="0"/>
          </a:p>
        </p:txBody>
      </p:sp>
      <p:sp>
        <p:nvSpPr>
          <p:cNvPr id="7" name="Rectangle 6"/>
          <p:cNvSpPr/>
          <p:nvPr userDrawn="1"/>
        </p:nvSpPr>
        <p:spPr>
          <a:xfrm>
            <a:off x="0" y="6324600"/>
            <a:ext cx="9144000" cy="533400"/>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8" name="Rectangle 7"/>
          <p:cNvSpPr/>
          <p:nvPr userDrawn="1"/>
        </p:nvSpPr>
        <p:spPr>
          <a:xfrm>
            <a:off x="3" y="6324600"/>
            <a:ext cx="209550" cy="533400"/>
          </a:xfrm>
          <a:prstGeom prst="rect">
            <a:avLst/>
          </a:prstGeom>
          <a:solidFill>
            <a:srgbClr val="B9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userDrawn="1"/>
        </p:nvSpPr>
        <p:spPr>
          <a:xfrm>
            <a:off x="209550" y="6324600"/>
            <a:ext cx="2381250" cy="533400"/>
          </a:xfrm>
          <a:prstGeom prst="rect">
            <a:avLst/>
          </a:prstGeom>
          <a:solidFill>
            <a:schemeClr val="tx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11/18/2015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a:solidFill>
                <a:prstClr val="black">
                  <a:tint val="75000"/>
                </a:prstClr>
              </a:solidFill>
            </a:endParaRPr>
          </a:p>
        </p:txBody>
      </p:sp>
      <p:sp>
        <p:nvSpPr>
          <p:cNvPr id="12" name="Slide Number Placeholder 11"/>
          <p:cNvSpPr>
            <a:spLocks noGrp="1"/>
          </p:cNvSpPr>
          <p:nvPr>
            <p:ph type="sldNum" sz="quarter" idx="12"/>
          </p:nvPr>
        </p:nvSpPr>
        <p:spPr>
          <a:xfrm>
            <a:off x="8001000" y="6324616"/>
            <a:ext cx="685800" cy="533399"/>
          </a:xfrm>
          <a:solidFill>
            <a:schemeClr val="accent1">
              <a:lumMod val="50000"/>
            </a:schemeClr>
          </a:solidFill>
        </p:spPr>
        <p:txBody>
          <a:bodyPr/>
          <a:lstStyle>
            <a:lvl1pPr algn="ctr">
              <a:defRPr sz="2800" b="1"/>
            </a:lvl1pPr>
          </a:lstStyle>
          <a:p>
            <a:fld id="{9FB5732D-B63C-4824-96DD-E5AC958CB801}" type="slidenum">
              <a:rPr lang="en-US" smtClean="0">
                <a:solidFill>
                  <a:prstClr val="black">
                    <a:tint val="75000"/>
                  </a:prstClr>
                </a:solidFill>
              </a:rPr>
              <a:pPr/>
              <a:t>‹#›</a:t>
            </a:fld>
            <a:endParaRPr lang="en-US" dirty="0">
              <a:solidFill>
                <a:prstClr val="black">
                  <a:tint val="75000"/>
                </a:prstClr>
              </a:solidFill>
            </a:endParaRPr>
          </a:p>
        </p:txBody>
      </p:sp>
      <p:graphicFrame>
        <p:nvGraphicFramePr>
          <p:cNvPr id="5" name="Table 4"/>
          <p:cNvGraphicFramePr>
            <a:graphicFrameLocks noGrp="1"/>
          </p:cNvGraphicFramePr>
          <p:nvPr userDrawn="1">
            <p:extLst>
              <p:ext uri="{D42A27DB-BD31-4B8C-83A1-F6EECF244321}">
                <p14:modId xmlns:p14="http://schemas.microsoft.com/office/powerpoint/2010/main" val="1161703399"/>
              </p:ext>
            </p:extLst>
          </p:nvPr>
        </p:nvGraphicFramePr>
        <p:xfrm>
          <a:off x="381000" y="1828804"/>
          <a:ext cx="8305800" cy="523875"/>
        </p:xfrm>
        <a:graphic>
          <a:graphicData uri="http://schemas.openxmlformats.org/drawingml/2006/table">
            <a:tbl>
              <a:tblPr firstRow="1" bandRow="1">
                <a:tableStyleId>{5C22544A-7EE6-4342-B048-85BDC9FD1C3A}</a:tableStyleId>
              </a:tblPr>
              <a:tblGrid>
                <a:gridCol w="4152900"/>
                <a:gridCol w="4152900"/>
              </a:tblGrid>
              <a:tr h="523875">
                <a:tc>
                  <a:txBody>
                    <a:bodyPr/>
                    <a:lstStyle/>
                    <a:p>
                      <a:pPr algn="ctr"/>
                      <a:r>
                        <a:rPr lang="ar-KW" sz="2400" b="0" dirty="0" smtClean="0">
                          <a:cs typeface="mohammad bold art 1" pitchFamily="2" charset="-78"/>
                        </a:rPr>
                        <a:t>الأثر المترتب</a:t>
                      </a:r>
                      <a:endParaRPr lang="en-US" sz="2400" b="0" dirty="0">
                        <a:cs typeface="mohammad bold art 1" pitchFamily="2" charset="-78"/>
                      </a:endParaRPr>
                    </a:p>
                  </a:txBody>
                  <a:tcPr>
                    <a:lnL w="12700" cmpd="sng">
                      <a:noFill/>
                    </a:lnL>
                    <a:lnR w="12700" cap="flat" cmpd="sng" algn="ctr">
                      <a:solidFill>
                        <a:srgbClr val="B99933"/>
                      </a:solidFill>
                      <a:prstDash val="sysDash"/>
                      <a:round/>
                      <a:headEnd type="none" w="med" len="med"/>
                      <a:tailEnd type="none" w="med" len="med"/>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c>
                  <a:txBody>
                    <a:bodyPr/>
                    <a:lstStyle/>
                    <a:p>
                      <a:pPr algn="ctr"/>
                      <a:r>
                        <a:rPr lang="ar-KW" sz="2400" b="0" dirty="0" smtClean="0">
                          <a:cs typeface="mohammad bold art 1" pitchFamily="2" charset="-78"/>
                        </a:rPr>
                        <a:t>التغيير</a:t>
                      </a:r>
                      <a:r>
                        <a:rPr lang="ar-KW" sz="2400" b="0" baseline="0" dirty="0" smtClean="0">
                          <a:cs typeface="mohammad bold art 1" pitchFamily="2" charset="-78"/>
                        </a:rPr>
                        <a:t> الجوهري</a:t>
                      </a:r>
                      <a:endParaRPr lang="en-US" sz="2400" b="0" dirty="0">
                        <a:cs typeface="mohammad bold art 1" pitchFamily="2" charset="-78"/>
                      </a:endParaRPr>
                    </a:p>
                  </a:txBody>
                  <a:tcPr>
                    <a:lnL w="12700" cap="flat" cmpd="sng" algn="ctr">
                      <a:solidFill>
                        <a:srgbClr val="B99933"/>
                      </a:solidFill>
                      <a:prstDash val="sysDash"/>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solidFill>
                      <a:schemeClr val="tx2">
                        <a:lumMod val="50000"/>
                        <a:alpha val="70000"/>
                      </a:schemeClr>
                    </a:solidFill>
                  </a:tcPr>
                </a:tc>
              </a:tr>
            </a:tbl>
          </a:graphicData>
        </a:graphic>
      </p:graphicFrame>
    </p:spTree>
    <p:extLst>
      <p:ext uri="{BB962C8B-B14F-4D97-AF65-F5344CB8AC3E}">
        <p14:creationId xmlns:p14="http://schemas.microsoft.com/office/powerpoint/2010/main" val="889970595"/>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Date Placeholder 9"/>
          <p:cNvSpPr>
            <a:spLocks noGrp="1"/>
          </p:cNvSpPr>
          <p:nvPr>
            <p:ph type="dt" sz="half" idx="10"/>
          </p:nvPr>
        </p:nvSpPr>
        <p:spPr/>
        <p:txBody>
          <a:bodyPr/>
          <a:lstStyle/>
          <a:p>
            <a:fld id="{3B188102-D9A8-4848-BBDD-FEB811CFC260}" type="datetime1">
              <a:rPr lang="en-US" smtClean="0">
                <a:solidFill>
                  <a:prstClr val="black">
                    <a:tint val="75000"/>
                  </a:prstClr>
                </a:solidFill>
              </a:rPr>
              <a:pPr/>
              <a:t>11/18/2015</a:t>
            </a:fld>
            <a:endParaRPr lang="en-US">
              <a:solidFill>
                <a:prstClr val="black">
                  <a:tint val="75000"/>
                </a:prstClr>
              </a:solidFill>
            </a:endParaRPr>
          </a:p>
        </p:txBody>
      </p:sp>
      <p:sp>
        <p:nvSpPr>
          <p:cNvPr id="11" name="Footer Placeholder 10"/>
          <p:cNvSpPr>
            <a:spLocks noGrp="1"/>
          </p:cNvSpPr>
          <p:nvPr>
            <p:ph type="ftr" sz="quarter" idx="11"/>
          </p:nvPr>
        </p:nvSpPr>
        <p:spPr/>
        <p:txBody>
          <a:bodyPr/>
          <a:lstStyle/>
          <a:p>
            <a:endParaRPr lang="en-US" dirty="0">
              <a:solidFill>
                <a:prstClr val="black">
                  <a:tint val="75000"/>
                </a:prstClr>
              </a:solidFill>
            </a:endParaRPr>
          </a:p>
        </p:txBody>
      </p:sp>
    </p:spTree>
    <p:extLst>
      <p:ext uri="{BB962C8B-B14F-4D97-AF65-F5344CB8AC3E}">
        <p14:creationId xmlns:p14="http://schemas.microsoft.com/office/powerpoint/2010/main" val="3795830154"/>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034961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561D0F1-45D5-4D36-A5CB-A6F468EAF9B3}" type="datetimeFigureOut">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5175458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09AB60F0-721E-4DDA-AAF9-3BE631F773E1}" type="datetime1">
              <a:rPr lang="en-US" smtClean="0">
                <a:solidFill>
                  <a:prstClr val="black">
                    <a:tint val="75000"/>
                  </a:prstClr>
                </a:solidFill>
              </a:rPr>
              <a:pPr/>
              <a:t>11/18/2015</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291942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38B78E-FC1B-411B-B02E-7E7EC04AFE8C}" type="datetime1">
              <a:rPr lang="en-US" smtClean="0">
                <a:solidFill>
                  <a:prstClr val="black">
                    <a:tint val="75000"/>
                  </a:prstClr>
                </a:solidFill>
              </a:rPr>
              <a:pPr/>
              <a:t>11/18/2015</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137780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3EB42B1-37EF-4798-BEEE-DB39B1182162}" type="datetime1">
              <a:rPr lang="en-US" smtClean="0">
                <a:solidFill>
                  <a:prstClr val="black">
                    <a:tint val="75000"/>
                  </a:prstClr>
                </a:solidFill>
              </a:rPr>
              <a:pPr/>
              <a:t>11/18/2015</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6083825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1" y="273066"/>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571DE62-620E-4986-AD5D-106F39738E89}" type="datetime1">
              <a:rPr lang="en-US" smtClean="0">
                <a:solidFill>
                  <a:prstClr val="black">
                    <a:tint val="75000"/>
                  </a:prstClr>
                </a:solidFill>
              </a:rPr>
              <a:pPr/>
              <a:t>11/18/2015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848416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5655DC-0AE9-4917-82DA-33E511DB4A93}" type="datetime1">
              <a:rPr lang="en-US" smtClean="0">
                <a:solidFill>
                  <a:prstClr val="black">
                    <a:tint val="75000"/>
                  </a:prstClr>
                </a:solidFill>
              </a:rPr>
              <a:pPr/>
              <a:t>11/18/2015</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727200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DAD24DD-DB0B-4DF7-903A-1D40E6ACB640}" type="datetime1">
              <a:rPr lang="en-US" smtClean="0">
                <a:solidFill>
                  <a:prstClr val="black">
                    <a:tint val="75000"/>
                  </a:prstClr>
                </a:solidFill>
              </a:rPr>
              <a:pPr/>
              <a:t>11/18/2015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815758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54"/>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54"/>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1E81F-E3BE-4E2C-A091-8C2ED1BD836D}" type="datetime1">
              <a:rPr lang="en-US" smtClean="0">
                <a:solidFill>
                  <a:prstClr val="black">
                    <a:tint val="75000"/>
                  </a:prstClr>
                </a:solidFill>
              </a:rPr>
              <a:pPr/>
              <a:t>11/18/2015</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998568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4"/>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61D0F1-45D5-4D36-A5CB-A6F468EAF9B3}" type="datetimeFigureOut">
              <a:rPr lang="en-GB" smtClean="0"/>
              <a:t>18/11/2015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2073434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561D0F1-45D5-4D36-A5CB-A6F468EAF9B3}" type="datetimeFigureOut">
              <a:rPr lang="en-GB" smtClean="0"/>
              <a:t>18/11/2015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3416825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561D0F1-45D5-4D36-A5CB-A6F468EAF9B3}" type="datetimeFigureOut">
              <a:rPr lang="en-GB" smtClean="0"/>
              <a:t>18/11/2015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554920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561D0F1-45D5-4D36-A5CB-A6F468EAF9B3}" type="datetimeFigureOut">
              <a:rPr lang="en-GB" smtClean="0"/>
              <a:t>18/11/2015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9259457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61D0F1-45D5-4D36-A5CB-A6F468EAF9B3}" type="datetimeFigureOut">
              <a:rPr lang="en-GB" smtClean="0"/>
              <a:t>18/11/2015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18280612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1"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3"/>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18/11/2015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4250277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61D0F1-45D5-4D36-A5CB-A6F468EAF9B3}" type="datetimeFigureOut">
              <a:rPr lang="en-GB" smtClean="0"/>
              <a:t>18/11/2015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DDEC8EC-0F4B-4CDB-8AC0-556EC31B66C3}" type="slidenum">
              <a:rPr lang="en-GB" smtClean="0"/>
              <a:t>‹#›</a:t>
            </a:fld>
            <a:endParaRPr lang="en-GB"/>
          </a:p>
        </p:txBody>
      </p:sp>
    </p:spTree>
    <p:extLst>
      <p:ext uri="{BB962C8B-B14F-4D97-AF65-F5344CB8AC3E}">
        <p14:creationId xmlns:p14="http://schemas.microsoft.com/office/powerpoint/2010/main" val="2117201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61D0F1-45D5-4D36-A5CB-A6F468EAF9B3}" type="datetimeFigureOut">
              <a:rPr lang="en-GB" smtClean="0"/>
              <a:t>18/11/2015</a:t>
            </a:fld>
            <a:endParaRPr lang="en-GB"/>
          </a:p>
        </p:txBody>
      </p:sp>
      <p:sp>
        <p:nvSpPr>
          <p:cNvPr id="5" name="Footer Placeholder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4"/>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DEC8EC-0F4B-4CDB-8AC0-556EC31B66C3}" type="slidenum">
              <a:rPr lang="en-GB" smtClean="0"/>
              <a:t>‹#›</a:t>
            </a:fld>
            <a:endParaRPr lang="en-GB"/>
          </a:p>
        </p:txBody>
      </p:sp>
      <p:sp>
        <p:nvSpPr>
          <p:cNvPr id="7" name="fl" descr="CMA Data Classification: Internal"/>
          <p:cNvSpPr txBox="1"/>
          <p:nvPr userDrawn="1"/>
        </p:nvSpPr>
        <p:spPr>
          <a:xfrm>
            <a:off x="0" y="6664960"/>
            <a:ext cx="9144000" cy="223138"/>
          </a:xfrm>
          <a:prstGeom prst="rect">
            <a:avLst/>
          </a:prstGeom>
          <a:noFill/>
        </p:spPr>
        <p:txBody>
          <a:bodyPr vert="horz" rtlCol="0">
            <a:spAutoFit/>
          </a:bodyPr>
          <a:lstStyle/>
          <a:p>
            <a:pPr algn="l"/>
            <a:r>
              <a:rPr lang="en-GB" sz="850" b="0" i="0" u="none" baseline="0" smtClean="0">
                <a:solidFill>
                  <a:srgbClr val="000000"/>
                </a:solidFill>
                <a:latin typeface="microsoft sans serif"/>
              </a:rPr>
              <a:t>CMA Data Classification: Internal</a:t>
            </a:r>
            <a:endParaRPr lang="en-GB" sz="850" b="0" i="0" u="none" baseline="0">
              <a:solidFill>
                <a:srgbClr val="000000"/>
              </a:solidFill>
              <a:latin typeface="microsoft sans serif"/>
            </a:endParaRPr>
          </a:p>
        </p:txBody>
      </p:sp>
    </p:spTree>
    <p:extLst>
      <p:ext uri="{BB962C8B-B14F-4D97-AF65-F5344CB8AC3E}">
        <p14:creationId xmlns:p14="http://schemas.microsoft.com/office/powerpoint/2010/main" val="7537112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6"/>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66"/>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CD9642-3DE2-4000-9820-D418236CA55A}" type="datetime1">
              <a:rPr lang="en-US" smtClean="0">
                <a:solidFill>
                  <a:prstClr val="black">
                    <a:tint val="75000"/>
                  </a:prstClr>
                </a:solidFill>
              </a:rPr>
              <a:pPr/>
              <a:t>11/18/2015</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66"/>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66"/>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B5732D-B63C-4824-96DD-E5AC958CB801}" type="slidenum">
              <a:rPr lang="en-US" smtClean="0">
                <a:solidFill>
                  <a:prstClr val="black">
                    <a:tint val="75000"/>
                  </a:prstClr>
                </a:solidFill>
              </a:rPr>
              <a:pPr/>
              <a:t>‹#›</a:t>
            </a:fld>
            <a:endParaRPr lang="en-US">
              <a:solidFill>
                <a:prstClr val="black">
                  <a:tint val="75000"/>
                </a:prstClr>
              </a:solidFill>
            </a:endParaRPr>
          </a:p>
        </p:txBody>
      </p:sp>
      <p:sp>
        <p:nvSpPr>
          <p:cNvPr id="7" name="fl" descr="CMA Data Classification: Internal"/>
          <p:cNvSpPr txBox="1"/>
          <p:nvPr/>
        </p:nvSpPr>
        <p:spPr>
          <a:xfrm>
            <a:off x="0" y="6664960"/>
            <a:ext cx="9144000" cy="223138"/>
          </a:xfrm>
          <a:prstGeom prst="rect">
            <a:avLst/>
          </a:prstGeom>
          <a:noFill/>
        </p:spPr>
        <p:txBody>
          <a:bodyPr vert="horz" rtlCol="0">
            <a:spAutoFit/>
          </a:bodyPr>
          <a:lstStyle/>
          <a:p>
            <a:pPr algn="l"/>
            <a:r>
              <a:rPr lang="en-US" sz="850" b="0" i="0" u="none" baseline="0" smtClean="0">
                <a:solidFill>
                  <a:srgbClr val="000000"/>
                </a:solidFill>
                <a:latin typeface="microsoft sans serif"/>
              </a:rPr>
              <a:t>CMA Data Classification: Internal</a:t>
            </a:r>
            <a:endParaRPr lang="en-US" sz="850" b="0" i="0" u="none" baseline="0">
              <a:solidFill>
                <a:srgbClr val="000000"/>
              </a:solidFill>
              <a:latin typeface="microsoft sans serif"/>
            </a:endParaRPr>
          </a:p>
        </p:txBody>
      </p:sp>
    </p:spTree>
    <p:extLst>
      <p:ext uri="{BB962C8B-B14F-4D97-AF65-F5344CB8AC3E}">
        <p14:creationId xmlns:p14="http://schemas.microsoft.com/office/powerpoint/2010/main" val="15362926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18.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tiff"/><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20080" y="1388372"/>
            <a:ext cx="7772400" cy="1470025"/>
          </a:xfrm>
        </p:spPr>
        <p:txBody>
          <a:bodyPr>
            <a:normAutofit/>
          </a:bodyPr>
          <a:lstStyle/>
          <a:p>
            <a:pPr rtl="1"/>
            <a:r>
              <a:rPr lang="ar-KW" sz="3600" b="1" dirty="0" smtClean="0">
                <a:solidFill>
                  <a:srgbClr val="8C8A26"/>
                </a:solidFill>
                <a:cs typeface="+mn-cs"/>
              </a:rPr>
              <a:t>ورشة عمل</a:t>
            </a:r>
            <a:r>
              <a:rPr lang="en-US" sz="4800" b="1" dirty="0" smtClean="0">
                <a:solidFill>
                  <a:srgbClr val="8C8A26"/>
                </a:solidFill>
              </a:rPr>
              <a:t/>
            </a:r>
            <a:br>
              <a:rPr lang="en-US" sz="4800" b="1" dirty="0" smtClean="0">
                <a:solidFill>
                  <a:srgbClr val="8C8A26"/>
                </a:solidFill>
              </a:rPr>
            </a:br>
            <a:endParaRPr lang="en-GB" sz="4800" dirty="0"/>
          </a:p>
        </p:txBody>
      </p:sp>
      <p:sp>
        <p:nvSpPr>
          <p:cNvPr id="3" name="Subtitle 2"/>
          <p:cNvSpPr>
            <a:spLocks noGrp="1"/>
          </p:cNvSpPr>
          <p:nvPr>
            <p:ph type="subTitle" idx="1"/>
          </p:nvPr>
        </p:nvSpPr>
        <p:spPr>
          <a:xfrm>
            <a:off x="1979712" y="2276872"/>
            <a:ext cx="6624736" cy="3096344"/>
          </a:xfrm>
        </p:spPr>
        <p:txBody>
          <a:bodyPr>
            <a:normAutofit fontScale="92500"/>
          </a:bodyPr>
          <a:lstStyle/>
          <a:p>
            <a:r>
              <a:rPr lang="ar-KW" sz="3600" b="1" dirty="0" smtClean="0">
                <a:solidFill>
                  <a:srgbClr val="1F497D"/>
                </a:solidFill>
                <a:cs typeface="Times New Roman"/>
              </a:rPr>
              <a:t>اللائحة الجديدة:التعديلات الخاصة بالمناصب والوظائف واجبة التسجيل والتعديلات الخاصة بنظام تسجيل مكاتب التدقيق الشرعي الخارجي</a:t>
            </a:r>
            <a:endParaRPr lang="ar-KW" sz="3600" b="1" dirty="0">
              <a:solidFill>
                <a:srgbClr val="1F497D"/>
              </a:solidFill>
              <a:cs typeface="Times New Roman"/>
            </a:endParaRPr>
          </a:p>
          <a:p>
            <a:r>
              <a:rPr lang="ar-KW" sz="3600" b="1" dirty="0" smtClean="0">
                <a:solidFill>
                  <a:srgbClr val="1F497D"/>
                </a:solidFill>
                <a:cs typeface="Times New Roman"/>
              </a:rPr>
              <a:t>إدارة التراخيص والتسجيل</a:t>
            </a:r>
          </a:p>
          <a:p>
            <a:pPr rtl="1"/>
            <a:r>
              <a:rPr lang="ar-KW" sz="2800" b="1" dirty="0" smtClean="0">
                <a:solidFill>
                  <a:srgbClr val="1F497D"/>
                </a:solidFill>
                <a:cs typeface="Times New Roman"/>
              </a:rPr>
              <a:t> التاريخ 26/11/2015</a:t>
            </a:r>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180124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10</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321584774"/>
              </p:ext>
            </p:extLst>
          </p:nvPr>
        </p:nvGraphicFramePr>
        <p:xfrm>
          <a:off x="495300" y="1600210"/>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dirty="0" smtClean="0">
                          <a:solidFill>
                            <a:schemeClr val="tx1"/>
                          </a:solidFill>
                          <a:cs typeface="+mn-cs"/>
                        </a:rPr>
                        <a:t>إضافة</a:t>
                      </a:r>
                      <a:r>
                        <a:rPr lang="ar-KW" sz="2400" b="1" baseline="0" dirty="0" smtClean="0">
                          <a:solidFill>
                            <a:schemeClr val="tx1"/>
                          </a:solidFill>
                          <a:cs typeface="+mn-cs"/>
                        </a:rPr>
                        <a:t> وظيفة مستشار الاستثمار الرئيسي.</a:t>
                      </a:r>
                      <a:endParaRPr lang="en-US" sz="2400" b="1" dirty="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dirty="0" smtClean="0">
                          <a:cs typeface="+mn-cs"/>
                        </a:rPr>
                        <a:t>تعتبر</a:t>
                      </a:r>
                      <a:r>
                        <a:rPr lang="ar-KW" baseline="0" dirty="0" smtClean="0">
                          <a:cs typeface="+mn-cs"/>
                        </a:rPr>
                        <a:t> وظيفة واجبة التسجيل للأشخاص المرخص لهم لمزاولة نشاط مستشار </a:t>
                      </a:r>
                      <a:r>
                        <a:rPr lang="ar-KW" baseline="0" dirty="0" smtClean="0">
                          <a:solidFill>
                            <a:schemeClr val="tx1"/>
                          </a:solidFill>
                          <a:cs typeface="+mn-cs"/>
                        </a:rPr>
                        <a:t>الاستثمار</a:t>
                      </a:r>
                      <a:r>
                        <a:rPr lang="ar-KW" baseline="0" dirty="0" smtClean="0">
                          <a:solidFill>
                            <a:srgbClr val="FF0000"/>
                          </a:solidFill>
                          <a:cs typeface="+mn-cs"/>
                        </a:rPr>
                        <a:t> </a:t>
                      </a:r>
                      <a:r>
                        <a:rPr lang="ar-KW" baseline="0" dirty="0" smtClean="0">
                          <a:cs typeface="+mn-cs"/>
                        </a:rPr>
                        <a:t>ونشاط تقويم الأصول دون غيرهما من أنشطة الأوراق المالية وفقاً لنص المادة (1-29) والمادة (3-2-4) من الكتاب الخامس.</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يجب أن يتقدم الشخص المرخص له بطلب الترشح للمناصب والوظائف واجبة التسجيل لدى الشخص المرخص له وفقاً لقواعد الكفاءة والنزاهة، وذلك للمرشح لتلك الوظيفة.</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الحصول على موافقة الهيئة المسبقة للمرشح للوظيفة واجبة التسجيل.</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التقدم بطلب تعديل بيانات سجل الشخص المرخص له لتسجيل وإضافة المرشح الحاصل على موافقة الهيئة للوظيفة واجبة التسجيل، وذلك قبل مزاولة المرشح للوظيفة واجبة التسجيل.</a:t>
                      </a:r>
                    </a:p>
                    <a:p>
                      <a:pPr marL="0" indent="0" algn="r" rtl="1">
                        <a:buFont typeface="Arial" charset="0"/>
                        <a:buNone/>
                      </a:pPr>
                      <a:endParaRPr lang="ar-KW"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5796154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11</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192903700"/>
              </p:ext>
            </p:extLst>
          </p:nvPr>
        </p:nvGraphicFramePr>
        <p:xfrm>
          <a:off x="495300" y="1600210"/>
          <a:ext cx="8039100" cy="4114800"/>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kern="1200" dirty="0" smtClean="0">
                          <a:solidFill>
                            <a:schemeClr val="tx1"/>
                          </a:solidFill>
                          <a:latin typeface="+mn-lt"/>
                          <a:ea typeface="+mn-ea"/>
                          <a:cs typeface="+mn-cs"/>
                        </a:rPr>
                        <a:t>حظر الجمع بين الوظائف واجبة التسجيل وفق</a:t>
                      </a:r>
                      <a:r>
                        <a:rPr lang="ar-KW" sz="2400" b="1" kern="1200" baseline="0" dirty="0" smtClean="0">
                          <a:solidFill>
                            <a:schemeClr val="tx1"/>
                          </a:solidFill>
                          <a:latin typeface="+mn-lt"/>
                          <a:ea typeface="+mn-ea"/>
                          <a:cs typeface="+mn-cs"/>
                        </a:rPr>
                        <a:t> المادة (3-2-6)</a:t>
                      </a:r>
                      <a:endParaRPr lang="en-US" sz="2400" b="1" kern="1200" dirty="0">
                        <a:solidFill>
                          <a:schemeClr val="tx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baseline="0" dirty="0" smtClean="0">
                          <a:cs typeface="+mn-cs"/>
                        </a:rPr>
                        <a:t>يجب على الشخص المرخص له مراجعة كشف الوظائف واجبة التسجيل الخاص به واستبدال أي موظف ممن ينطبق عليه نص المادة (3-2-6) </a:t>
                      </a:r>
                      <a:r>
                        <a:rPr lang="ar-KW" sz="1800" kern="1200" dirty="0" smtClean="0">
                          <a:solidFill>
                            <a:schemeClr val="dk1"/>
                          </a:solidFill>
                          <a:effectLst/>
                          <a:latin typeface="+mn-lt"/>
                          <a:ea typeface="+mn-ea"/>
                          <a:cs typeface="+mn-cs"/>
                        </a:rPr>
                        <a:t>«</a:t>
                      </a:r>
                      <a:r>
                        <a:rPr lang="ar-SA" sz="1800" b="1" kern="1200" dirty="0" smtClean="0">
                          <a:solidFill>
                            <a:schemeClr val="dk1"/>
                          </a:solidFill>
                          <a:effectLst/>
                          <a:latin typeface="+mn-lt"/>
                          <a:ea typeface="+mn-ea"/>
                          <a:cs typeface="+mn-cs"/>
                        </a:rPr>
                        <a:t>يجوز الجمع بين الوظائف واجبة التسجيل الواردة في المادة (3-2-2) من هذا الفصل، واستثناء من ذلك لا يجوز الجمع بين الوظائف التالية:</a:t>
                      </a:r>
                      <a:endParaRPr lang="en-US" sz="1800" b="1" kern="1200" dirty="0" smtClean="0">
                        <a:solidFill>
                          <a:schemeClr val="dk1"/>
                        </a:solidFill>
                        <a:effectLst/>
                        <a:latin typeface="+mn-lt"/>
                        <a:ea typeface="+mn-ea"/>
                        <a:cs typeface="+mn-cs"/>
                      </a:endParaRPr>
                    </a:p>
                    <a:p>
                      <a:pPr marL="714375" indent="-342900" algn="r" rtl="1">
                        <a:buFont typeface="+mj-lt"/>
                        <a:buAutoNum type="arabicPeriod"/>
                      </a:pPr>
                      <a:r>
                        <a:rPr lang="ar-SA" sz="1800" b="1" u="none" kern="1200" dirty="0" smtClean="0">
                          <a:solidFill>
                            <a:schemeClr val="dk1"/>
                          </a:solidFill>
                          <a:effectLst/>
                          <a:latin typeface="+mn-lt"/>
                          <a:ea typeface="+mn-ea"/>
                          <a:cs typeface="+mn-cs"/>
                        </a:rPr>
                        <a:t>مسؤول التدقيق الداخلي ومسؤول التدقيق الشرعي ومسؤول المطابقة والالتزام ومسؤول إدارة المخاطر والمدير المالي</a:t>
                      </a:r>
                      <a:r>
                        <a:rPr lang="en-US" sz="1800" b="1" u="none" kern="1200" dirty="0" smtClean="0">
                          <a:solidFill>
                            <a:schemeClr val="dk1"/>
                          </a:solidFill>
                          <a:effectLst/>
                          <a:latin typeface="+mn-lt"/>
                          <a:ea typeface="+mn-ea"/>
                          <a:cs typeface="+mn-cs"/>
                        </a:rPr>
                        <a:t>.</a:t>
                      </a:r>
                    </a:p>
                    <a:p>
                      <a:pPr marL="714375" indent="-342900" algn="r" defTabSz="914400" rtl="1" eaLnBrk="1" latinLnBrk="0" hangingPunct="1">
                        <a:buFont typeface="+mj-lt"/>
                        <a:buAutoNum type="arabicPeriod"/>
                      </a:pPr>
                      <a:r>
                        <a:rPr lang="ar-SA" sz="1800" b="1" u="none" kern="1200" dirty="0" smtClean="0">
                          <a:solidFill>
                            <a:schemeClr val="dk1"/>
                          </a:solidFill>
                          <a:effectLst/>
                          <a:latin typeface="+mn-lt"/>
                          <a:ea typeface="+mn-ea"/>
                          <a:cs typeface="+mn-cs"/>
                        </a:rPr>
                        <a:t>الوظائف واجبة التسجيل الواردة في البند (1) من هذه المادة وأي وظيفة واجبة التسجيل أخرى</a:t>
                      </a:r>
                      <a:r>
                        <a:rPr lang="en-US" sz="1800" b="1" u="none" kern="1200" dirty="0" smtClean="0">
                          <a:solidFill>
                            <a:schemeClr val="dk1"/>
                          </a:solidFill>
                          <a:effectLst/>
                          <a:latin typeface="+mn-lt"/>
                          <a:ea typeface="+mn-ea"/>
                          <a:cs typeface="+mn-cs"/>
                        </a:rPr>
                        <a:t>.</a:t>
                      </a:r>
                    </a:p>
                    <a:p>
                      <a:pPr marL="714375" indent="-342900" algn="r" defTabSz="914400" rtl="1" eaLnBrk="1" latinLnBrk="0" hangingPunct="1">
                        <a:buFont typeface="+mj-lt"/>
                        <a:buAutoNum type="arabicPeriod"/>
                      </a:pPr>
                      <a:r>
                        <a:rPr lang="ar-SA" sz="1800" b="1" u="none" kern="1200" dirty="0" smtClean="0">
                          <a:solidFill>
                            <a:schemeClr val="dk1"/>
                          </a:solidFill>
                          <a:effectLst/>
                          <a:latin typeface="+mn-lt"/>
                          <a:ea typeface="+mn-ea"/>
                          <a:cs typeface="+mn-cs"/>
                        </a:rPr>
                        <a:t>ممثل نشاط صانع سوق وممثل نشاط مدير محفظة استثمار أو ممثل نشاط مدير نظام استثمار جماعي.</a:t>
                      </a:r>
                      <a:r>
                        <a:rPr lang="ar-KW" sz="1800" b="1" u="none" kern="1200" dirty="0" smtClean="0">
                          <a:solidFill>
                            <a:schemeClr val="dk1"/>
                          </a:solidFill>
                          <a:effectLst/>
                          <a:latin typeface="+mn-lt"/>
                          <a:ea typeface="+mn-ea"/>
                          <a:cs typeface="+mn-cs"/>
                        </a:rPr>
                        <a:t>»</a:t>
                      </a:r>
                    </a:p>
                    <a:p>
                      <a:pPr marL="285750" indent="-285750" algn="r" rtl="1">
                        <a:buFont typeface="Arial" charset="0"/>
                        <a:buChar char="•"/>
                      </a:pPr>
                      <a:endParaRPr lang="ar-KW" baseline="0" dirty="0" smtClean="0">
                        <a:cs typeface="+mn-cs"/>
                      </a:endParaRPr>
                    </a:p>
                    <a:p>
                      <a:pPr marL="285750" indent="-285750" algn="r" rtl="1">
                        <a:buFont typeface="Arial" charset="0"/>
                        <a:buChar char="•"/>
                      </a:pPr>
                      <a:r>
                        <a:rPr lang="ar-KW" baseline="0" dirty="0" smtClean="0">
                          <a:cs typeface="+mn-cs"/>
                        </a:rPr>
                        <a:t>يتقدم الشخص المرخص له بطلب الترشح للمناصب والوظائف واجبة التسجيل لدى الشخص </a:t>
                      </a:r>
                      <a:r>
                        <a:rPr lang="ar-KW" baseline="0" dirty="0" smtClean="0">
                          <a:solidFill>
                            <a:schemeClr val="tx1"/>
                          </a:solidFill>
                          <a:cs typeface="+mn-cs"/>
                        </a:rPr>
                        <a:t>المرخص</a:t>
                      </a:r>
                      <a:r>
                        <a:rPr lang="ar-KW" baseline="0" dirty="0" smtClean="0">
                          <a:cs typeface="+mn-cs"/>
                        </a:rPr>
                        <a:t> له وفقاً </a:t>
                      </a:r>
                      <a:r>
                        <a:rPr lang="ar-KW" baseline="0" dirty="0" smtClean="0">
                          <a:solidFill>
                            <a:schemeClr val="tx1"/>
                          </a:solidFill>
                          <a:cs typeface="+mn-cs"/>
                        </a:rPr>
                        <a:t>لقواعد الكفاءة </a:t>
                      </a:r>
                      <a:r>
                        <a:rPr lang="ar-KW" baseline="0" dirty="0" smtClean="0">
                          <a:cs typeface="+mn-cs"/>
                        </a:rPr>
                        <a:t>والنزاهة  للمرشحين وأخذ موافقة الهيئة المسبقة قبل استبدال وتسجيل أي موظف من الموظفين المشار إليهم أعلاه.</a:t>
                      </a:r>
                    </a:p>
                    <a:p>
                      <a:pPr marL="0" indent="0" algn="r"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1931026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12</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434354911"/>
              </p:ext>
            </p:extLst>
          </p:nvPr>
        </p:nvGraphicFramePr>
        <p:xfrm>
          <a:off x="495300" y="1600210"/>
          <a:ext cx="8039100" cy="4397787"/>
        </p:xfrm>
        <a:graphic>
          <a:graphicData uri="http://schemas.openxmlformats.org/drawingml/2006/table">
            <a:tbl>
              <a:tblPr firstRow="1" bandRow="1">
                <a:tableStyleId>{5C22544A-7EE6-4342-B048-85BDC9FD1C3A}</a:tableStyleId>
              </a:tblPr>
              <a:tblGrid>
                <a:gridCol w="8039100"/>
              </a:tblGrid>
              <a:tr h="381000">
                <a:tc>
                  <a:txBody>
                    <a:bodyPr/>
                    <a:lstStyle/>
                    <a:p>
                      <a:pPr marL="0" algn="r" defTabSz="914400" rtl="1" eaLnBrk="1" latinLnBrk="0" hangingPunct="1"/>
                      <a:r>
                        <a:rPr lang="ar-SA" sz="2400" b="1" kern="1200" dirty="0" smtClean="0">
                          <a:solidFill>
                            <a:schemeClr val="tx1"/>
                          </a:solidFill>
                          <a:latin typeface="+mn-lt"/>
                          <a:ea typeface="+mn-ea"/>
                          <a:cs typeface="+mn-cs"/>
                        </a:rPr>
                        <a:t>نظام ممارسة مهنة المراجعة والتدقيق الشرعي الخارجي للأشخاص المرخص لهم للعمل وفق أحكام الشريعة الإسلامية</a:t>
                      </a:r>
                      <a:r>
                        <a:rPr lang="ar-KW" sz="2400" b="1" kern="1200" dirty="0" smtClean="0">
                          <a:solidFill>
                            <a:schemeClr val="tx1"/>
                          </a:solidFill>
                          <a:latin typeface="+mn-lt"/>
                          <a:ea typeface="+mn-ea"/>
                          <a:cs typeface="+mn-cs"/>
                        </a:rPr>
                        <a:t>.</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dirty="0" smtClean="0">
                          <a:cs typeface="+mn-cs"/>
                        </a:rPr>
                        <a:t>جواز الاستعانة بجهات</a:t>
                      </a:r>
                      <a:r>
                        <a:rPr lang="ar-KW" baseline="0" dirty="0" smtClean="0">
                          <a:cs typeface="+mn-cs"/>
                        </a:rPr>
                        <a:t> خارجية لأداء مهام (المحاسب والمستشار القانوني) لمكتب التدقيق الشرعي الخارجي.</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يجوز للمكاتب والشركات الحاصلة على ترخيص بمزاولة الاستشارات الشرعية من وزارة التجارة والصناعة التقدم للهيئة بطلب </a:t>
                      </a:r>
                      <a:r>
                        <a:rPr lang="ar-KW" baseline="0" dirty="0" smtClean="0">
                          <a:solidFill>
                            <a:schemeClr val="tx1"/>
                          </a:solidFill>
                          <a:cs typeface="+mn-cs"/>
                        </a:rPr>
                        <a:t>تسجيلها</a:t>
                      </a:r>
                      <a:r>
                        <a:rPr lang="ar-KW" baseline="0" dirty="0" smtClean="0">
                          <a:cs typeface="+mn-cs"/>
                        </a:rPr>
                        <a:t> في سجل الهيئة.</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الفصل التام بين فريق التدقيق الشرعي وفريق تقديم </a:t>
                      </a:r>
                      <a:r>
                        <a:rPr lang="ar-KW" baseline="0" dirty="0" smtClean="0">
                          <a:solidFill>
                            <a:schemeClr val="tx1"/>
                          </a:solidFill>
                          <a:cs typeface="+mn-cs"/>
                        </a:rPr>
                        <a:t>الاستشارات</a:t>
                      </a:r>
                      <a:r>
                        <a:rPr lang="ar-KW" baseline="0" dirty="0" smtClean="0">
                          <a:cs typeface="+mn-cs"/>
                        </a:rPr>
                        <a:t> الشرعية.</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تفرغ المدقق الشرعي للعمل لدى مكتب التدقيق الشرعي الخارجي.</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إعادة تقديم طلبات التسجيل في سجل مكاتب التدقيق الشرعي الخارجي، مستوفياً جميع البنود والمتطلبات الواردة في الكتاب الخامس والنموذج الخاص بتسجيل مكاتب التدقيق الشرعي الخارجي.</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6769230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charset="0"/>
              </a:rPr>
              <a:t>تغييرات أخرى</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13</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5" name="Content Placeholder 4"/>
          <p:cNvGraphicFramePr>
            <a:graphicFrameLocks noGrp="1"/>
          </p:cNvGraphicFramePr>
          <p:nvPr>
            <p:ph idx="1"/>
            <p:extLst>
              <p:ext uri="{D42A27DB-BD31-4B8C-83A1-F6EECF244321}">
                <p14:modId xmlns:p14="http://schemas.microsoft.com/office/powerpoint/2010/main" val="4221383900"/>
              </p:ext>
            </p:extLst>
          </p:nvPr>
        </p:nvGraphicFramePr>
        <p:xfrm>
          <a:off x="611559" y="1600200"/>
          <a:ext cx="7922840" cy="4277072"/>
        </p:xfrm>
        <a:graphic>
          <a:graphicData uri="http://schemas.openxmlformats.org/drawingml/2006/table">
            <a:tbl>
              <a:tblPr firstRow="1" bandRow="1">
                <a:tableStyleId>{5C22544A-7EE6-4342-B048-85BDC9FD1C3A}</a:tableStyleId>
              </a:tblPr>
              <a:tblGrid>
                <a:gridCol w="7922840"/>
              </a:tblGrid>
              <a:tr h="512148">
                <a:tc>
                  <a:txBody>
                    <a:bodyPr/>
                    <a:lstStyle/>
                    <a:p>
                      <a:pPr marL="0" indent="0" algn="r" rtl="1">
                        <a:buFont typeface="Arial" charset="0"/>
                        <a:buNone/>
                      </a:pPr>
                      <a:r>
                        <a:rPr lang="ar-KW" sz="1600" b="1" dirty="0" smtClean="0">
                          <a:solidFill>
                            <a:schemeClr val="tx1"/>
                          </a:solidFill>
                          <a:cs typeface="+mn-cs"/>
                        </a:rPr>
                        <a:t>يعتبر</a:t>
                      </a:r>
                      <a:r>
                        <a:rPr lang="ar-KW" sz="1600" b="1" baseline="0" dirty="0" smtClean="0">
                          <a:solidFill>
                            <a:schemeClr val="tx1"/>
                          </a:solidFill>
                          <a:cs typeface="+mn-cs"/>
                        </a:rPr>
                        <a:t> عضو مجلس الإدارة منصباً واجب التسجيل لدى الهيئة.</a:t>
                      </a:r>
                      <a:endParaRPr lang="en-US" sz="1600" b="1" dirty="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477825">
                <a:tc>
                  <a:txBody>
                    <a:bodyPr/>
                    <a:lstStyle/>
                    <a:p>
                      <a:pPr marL="0" indent="0" algn="r" rtl="1">
                        <a:buFont typeface="Arial" charset="0"/>
                        <a:buNone/>
                      </a:pPr>
                      <a:r>
                        <a:rPr lang="ar-KW" sz="1600" b="1" dirty="0" smtClean="0">
                          <a:cs typeface="+mn-cs"/>
                        </a:rPr>
                        <a:t>جواز</a:t>
                      </a:r>
                      <a:r>
                        <a:rPr lang="ar-KW" sz="1600" b="1" baseline="0" dirty="0" smtClean="0">
                          <a:cs typeface="+mn-cs"/>
                        </a:rPr>
                        <a:t> خلو أي من الوظائف واجبة التسجيل لفترة 6 أشهر على الأكثر.</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643865">
                <a:tc>
                  <a:txBody>
                    <a:bodyPr/>
                    <a:lstStyle/>
                    <a:p>
                      <a:pPr marL="0" indent="0" algn="r" rtl="1">
                        <a:buFont typeface="Arial" charset="0"/>
                        <a:buNone/>
                      </a:pPr>
                      <a:r>
                        <a:rPr lang="ar-KW" sz="1600" b="1" dirty="0" smtClean="0">
                          <a:cs typeface="+mn-cs"/>
                        </a:rPr>
                        <a:t>جواز خلو وظيفة الرئيس التنفيذي</a:t>
                      </a:r>
                      <a:r>
                        <a:rPr lang="ar-KW" sz="1600" b="1" baseline="0" dirty="0" smtClean="0">
                          <a:cs typeface="+mn-cs"/>
                        </a:rPr>
                        <a:t> </a:t>
                      </a:r>
                      <a:r>
                        <a:rPr lang="ar-KW" sz="1600" b="1" dirty="0" smtClean="0">
                          <a:cs typeface="+mn-cs"/>
                        </a:rPr>
                        <a:t>لسنة</a:t>
                      </a:r>
                      <a:r>
                        <a:rPr lang="ar-KW" sz="1600" b="1" baseline="0" dirty="0" smtClean="0">
                          <a:cs typeface="+mn-cs"/>
                        </a:rPr>
                        <a:t> مع </a:t>
                      </a:r>
                      <a:r>
                        <a:rPr lang="ar-KW" sz="1600" b="1" baseline="0" dirty="0" smtClean="0">
                          <a:solidFill>
                            <a:schemeClr val="tx1"/>
                          </a:solidFill>
                          <a:cs typeface="+mn-cs"/>
                        </a:rPr>
                        <a:t>الالتزام </a:t>
                      </a:r>
                      <a:r>
                        <a:rPr lang="ar-KW" sz="1600" b="1" baseline="0" dirty="0" smtClean="0">
                          <a:cs typeface="+mn-cs"/>
                        </a:rPr>
                        <a:t>بإخطار الهيئة خلال </a:t>
                      </a:r>
                      <a:r>
                        <a:rPr lang="ar-KW" sz="1600" b="1" baseline="0" dirty="0" smtClean="0">
                          <a:solidFill>
                            <a:schemeClr val="tx1"/>
                          </a:solidFill>
                          <a:cs typeface="+mn-cs"/>
                        </a:rPr>
                        <a:t>خمسة</a:t>
                      </a:r>
                      <a:r>
                        <a:rPr lang="ar-KW" sz="1600" b="1" baseline="0" dirty="0" smtClean="0">
                          <a:cs typeface="+mn-cs"/>
                        </a:rPr>
                        <a:t> أيام عمل بمن سيتولى مهام الرئيس التنفيذي بالوكالة من أحد أعضاء مجلس الإدارة أو أحد كبار التنفيذيين لدى الشخص المرخص له.</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2270470">
                <a:tc>
                  <a:txBody>
                    <a:bodyPr/>
                    <a:lstStyle/>
                    <a:p>
                      <a:pPr marL="0" indent="0" algn="r" rtl="1">
                        <a:buFont typeface="Arial" charset="0"/>
                        <a:buNone/>
                      </a:pPr>
                      <a:r>
                        <a:rPr lang="ar-KW" sz="1600" b="1" dirty="0" smtClean="0">
                          <a:cs typeface="+mn-cs"/>
                        </a:rPr>
                        <a:t>إضافة</a:t>
                      </a:r>
                      <a:r>
                        <a:rPr lang="ar-KW" sz="1600" b="1" baseline="0" dirty="0" smtClean="0">
                          <a:cs typeface="+mn-cs"/>
                        </a:rPr>
                        <a:t> متطلبات للمؤهلات العلمية والخبرات العملية للوظائف التالية:</a:t>
                      </a:r>
                    </a:p>
                    <a:p>
                      <a:pPr marL="342900" indent="-342900" algn="r" rtl="1">
                        <a:buFont typeface="+mj-lt"/>
                        <a:buAutoNum type="arabicParenR"/>
                      </a:pPr>
                      <a:r>
                        <a:rPr lang="ar-SA" sz="1600" b="1" kern="1200" baseline="0" dirty="0" smtClean="0">
                          <a:solidFill>
                            <a:schemeClr val="dk1"/>
                          </a:solidFill>
                          <a:latin typeface="+mn-lt"/>
                          <a:ea typeface="+mn-ea"/>
                          <a:cs typeface="+mn-cs"/>
                        </a:rPr>
                        <a:t>ممثل نشاط أمين الحفظ</a:t>
                      </a:r>
                      <a:r>
                        <a:rPr lang="en-US" sz="1600" b="1" kern="1200" baseline="0" dirty="0" smtClean="0">
                          <a:solidFill>
                            <a:schemeClr val="dk1"/>
                          </a:solidFill>
                          <a:latin typeface="+mn-lt"/>
                          <a:ea typeface="+mn-ea"/>
                          <a:cs typeface="+mn-cs"/>
                        </a:rPr>
                        <a:t>.</a:t>
                      </a:r>
                      <a:endParaRPr lang="ar-KW" sz="1600" b="1" kern="1200" baseline="0" dirty="0" smtClean="0">
                        <a:solidFill>
                          <a:schemeClr val="dk1"/>
                        </a:solidFill>
                        <a:latin typeface="+mn-lt"/>
                        <a:ea typeface="+mn-ea"/>
                        <a:cs typeface="+mn-cs"/>
                      </a:endParaRPr>
                    </a:p>
                    <a:p>
                      <a:pPr marL="342900" indent="-342900" algn="r" rtl="1">
                        <a:buFont typeface="+mj-lt"/>
                        <a:buAutoNum type="arabicParenR"/>
                      </a:pPr>
                      <a:r>
                        <a:rPr lang="ar-SA" sz="1600" b="1" kern="1200" baseline="0" dirty="0" smtClean="0">
                          <a:solidFill>
                            <a:schemeClr val="dk1"/>
                          </a:solidFill>
                          <a:latin typeface="+mn-lt"/>
                          <a:ea typeface="+mn-ea"/>
                          <a:cs typeface="+mn-cs"/>
                        </a:rPr>
                        <a:t> ممثل نشاط مراقب الاستثمار</a:t>
                      </a:r>
                      <a:r>
                        <a:rPr lang="en-US" sz="1600" b="1" kern="1200" baseline="0" dirty="0" smtClean="0">
                          <a:solidFill>
                            <a:schemeClr val="dk1"/>
                          </a:solidFill>
                          <a:latin typeface="+mn-lt"/>
                          <a:ea typeface="+mn-ea"/>
                          <a:cs typeface="+mn-cs"/>
                        </a:rPr>
                        <a:t>.</a:t>
                      </a:r>
                      <a:endParaRPr lang="ar-KW" sz="1600" b="1" kern="1200" baseline="0" dirty="0" smtClean="0">
                        <a:solidFill>
                          <a:schemeClr val="dk1"/>
                        </a:solidFill>
                        <a:latin typeface="+mn-lt"/>
                        <a:ea typeface="+mn-ea"/>
                        <a:cs typeface="+mn-cs"/>
                      </a:endParaRPr>
                    </a:p>
                    <a:p>
                      <a:pPr marL="342900" indent="-342900" algn="r" rtl="1">
                        <a:buFont typeface="+mj-lt"/>
                        <a:buAutoNum type="arabicParenR"/>
                      </a:pPr>
                      <a:r>
                        <a:rPr lang="ar-SA" sz="1600" b="1" kern="1200" baseline="0" dirty="0" smtClean="0">
                          <a:solidFill>
                            <a:schemeClr val="dk1"/>
                          </a:solidFill>
                          <a:latin typeface="+mn-lt"/>
                          <a:ea typeface="+mn-ea"/>
                          <a:cs typeface="+mn-cs"/>
                        </a:rPr>
                        <a:t>ممثل نشاط وكيل اكتتاب</a:t>
                      </a:r>
                      <a:r>
                        <a:rPr lang="en-US" sz="1600" b="1" kern="1200" baseline="0" dirty="0" smtClean="0">
                          <a:solidFill>
                            <a:schemeClr val="dk1"/>
                          </a:solidFill>
                          <a:latin typeface="+mn-lt"/>
                          <a:ea typeface="+mn-ea"/>
                          <a:cs typeface="+mn-cs"/>
                        </a:rPr>
                        <a:t>.</a:t>
                      </a:r>
                      <a:endParaRPr lang="ar-KW" sz="1600" b="1" kern="1200" baseline="0" dirty="0" smtClean="0">
                        <a:solidFill>
                          <a:schemeClr val="dk1"/>
                        </a:solidFill>
                        <a:latin typeface="+mn-lt"/>
                        <a:ea typeface="+mn-ea"/>
                        <a:cs typeface="+mn-cs"/>
                      </a:endParaRPr>
                    </a:p>
                    <a:p>
                      <a:pPr marL="342900" indent="-342900" algn="r" rtl="1">
                        <a:buFont typeface="+mj-lt"/>
                        <a:buAutoNum type="arabicParenR"/>
                      </a:pPr>
                      <a:r>
                        <a:rPr lang="ar-SA" sz="1600" b="1" kern="1200" baseline="0" dirty="0" smtClean="0">
                          <a:solidFill>
                            <a:schemeClr val="dk1"/>
                          </a:solidFill>
                          <a:latin typeface="+mn-lt"/>
                          <a:ea typeface="+mn-ea"/>
                          <a:cs typeface="+mn-cs"/>
                        </a:rPr>
                        <a:t>ممثل نشاط وكالة تصنيف ائتماني</a:t>
                      </a:r>
                      <a:r>
                        <a:rPr lang="en-US" sz="1600" b="1" kern="1200" baseline="0" dirty="0" smtClean="0">
                          <a:solidFill>
                            <a:schemeClr val="dk1"/>
                          </a:solidFill>
                          <a:latin typeface="+mn-lt"/>
                          <a:ea typeface="+mn-ea"/>
                          <a:cs typeface="+mn-cs"/>
                        </a:rPr>
                        <a:t>.</a:t>
                      </a:r>
                      <a:endParaRPr lang="ar-KW" sz="1600" b="1" kern="1200" baseline="0" dirty="0" smtClean="0">
                        <a:solidFill>
                          <a:schemeClr val="dk1"/>
                        </a:solidFill>
                        <a:latin typeface="+mn-lt"/>
                        <a:ea typeface="+mn-ea"/>
                        <a:cs typeface="+mn-cs"/>
                      </a:endParaRPr>
                    </a:p>
                    <a:p>
                      <a:pPr marL="342900" indent="-342900" algn="r" rtl="1">
                        <a:buFont typeface="+mj-lt"/>
                        <a:buAutoNum type="arabicParenR"/>
                      </a:pPr>
                      <a:r>
                        <a:rPr lang="ar-SA" sz="1600" b="1" kern="1200" baseline="0" dirty="0" smtClean="0">
                          <a:solidFill>
                            <a:schemeClr val="dk1"/>
                          </a:solidFill>
                          <a:latin typeface="+mn-lt"/>
                          <a:ea typeface="+mn-ea"/>
                          <a:cs typeface="+mn-cs"/>
                        </a:rPr>
                        <a:t>ممثل نشاط صانع السوق.</a:t>
                      </a:r>
                      <a:endParaRPr lang="ar-KW" sz="1600" b="1" kern="1200" baseline="0" dirty="0" smtClean="0">
                        <a:solidFill>
                          <a:schemeClr val="dk1"/>
                        </a:solidFill>
                        <a:latin typeface="+mn-lt"/>
                        <a:ea typeface="+mn-ea"/>
                        <a:cs typeface="+mn-cs"/>
                      </a:endParaRPr>
                    </a:p>
                    <a:p>
                      <a:pPr marL="342900" indent="-342900" algn="r" rtl="1">
                        <a:buFont typeface="+mj-lt"/>
                        <a:buAutoNum type="arabicParenR"/>
                      </a:pPr>
                      <a:r>
                        <a:rPr lang="ar-SA" sz="1600" b="1" kern="1200" baseline="0" dirty="0" smtClean="0">
                          <a:solidFill>
                            <a:schemeClr val="dk1"/>
                          </a:solidFill>
                          <a:latin typeface="+mn-lt"/>
                          <a:ea typeface="+mn-ea"/>
                          <a:cs typeface="+mn-cs"/>
                        </a:rPr>
                        <a:t>ممثل نشاط تقويم الأصول.</a:t>
                      </a:r>
                      <a:endParaRPr lang="ar-KW" sz="1600" b="1" kern="1200" baseline="0" dirty="0" smtClean="0">
                        <a:solidFill>
                          <a:schemeClr val="dk1"/>
                        </a:solidFill>
                        <a:latin typeface="+mn-lt"/>
                        <a:ea typeface="+mn-ea"/>
                        <a:cs typeface="+mn-cs"/>
                      </a:endParaRPr>
                    </a:p>
                    <a:p>
                      <a:pPr marL="342900" indent="-342900" algn="r" rtl="1">
                        <a:buFont typeface="+mj-lt"/>
                        <a:buAutoNum type="arabicParenR"/>
                      </a:pPr>
                      <a:r>
                        <a:rPr lang="ar-KW" sz="1600" b="1" kern="1200" baseline="0" dirty="0" smtClean="0">
                          <a:solidFill>
                            <a:schemeClr val="dk1"/>
                          </a:solidFill>
                          <a:latin typeface="+mn-lt"/>
                          <a:ea typeface="+mn-ea"/>
                          <a:cs typeface="+mn-cs"/>
                        </a:rPr>
                        <a:t>مستشار الاستثمار الرئيسي.</a:t>
                      </a:r>
                      <a:endParaRPr lang="en-US" sz="1600" b="1" kern="1200" baseline="0" dirty="0" smtClean="0">
                        <a:solidFill>
                          <a:schemeClr val="dk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72764">
                <a:tc>
                  <a:txBody>
                    <a:bodyPr/>
                    <a:lstStyle/>
                    <a:p>
                      <a:pPr marL="0" indent="0" algn="r" rtl="1">
                        <a:buFont typeface="+mj-lt"/>
                        <a:buNone/>
                      </a:pPr>
                      <a:r>
                        <a:rPr lang="ar-KW" sz="1600" b="1" kern="1200" baseline="0" dirty="0" smtClean="0">
                          <a:solidFill>
                            <a:schemeClr val="dk1"/>
                          </a:solidFill>
                          <a:latin typeface="+mn-lt"/>
                          <a:ea typeface="+mn-ea"/>
                          <a:cs typeface="+mn-cs"/>
                        </a:rPr>
                        <a:t>عدم جواز شغل أي وظيفة واجبة التسجيل لأكثر من شخص مرخص له.</a:t>
                      </a:r>
                      <a:endParaRPr lang="en-US" sz="1600" b="1" kern="1200" baseline="0" dirty="0" smtClean="0">
                        <a:solidFill>
                          <a:schemeClr val="dk1"/>
                        </a:solidFill>
                        <a:latin typeface="+mn-lt"/>
                        <a:ea typeface="+mn-ea"/>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16621669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4294967295"/>
          </p:nvPr>
        </p:nvSpPr>
        <p:spPr>
          <a:xfrm>
            <a:off x="8001000" y="6324616"/>
            <a:ext cx="685800" cy="533399"/>
          </a:xfrm>
        </p:spPr>
        <p:txBody>
          <a:bodyPr/>
          <a:lstStyle/>
          <a:p>
            <a:fld id="{9FB5732D-B63C-4824-96DD-E5AC958CB801}" type="slidenum">
              <a:rPr lang="en-US" smtClean="0">
                <a:solidFill>
                  <a:prstClr val="black">
                    <a:tint val="75000"/>
                  </a:prstClr>
                </a:solidFill>
              </a:rPr>
              <a:pPr/>
              <a:t>14</a:t>
            </a:fld>
            <a:endParaRPr lang="en-US" dirty="0">
              <a:solidFill>
                <a:prstClr val="black">
                  <a:tint val="75000"/>
                </a:prstClr>
              </a:solidFill>
            </a:endParaRPr>
          </a:p>
        </p:txBody>
      </p:sp>
      <p:cxnSp>
        <p:nvCxnSpPr>
          <p:cNvPr id="8" name="Straight Arrow Connector 7"/>
          <p:cNvCxnSpPr/>
          <p:nvPr/>
        </p:nvCxnSpPr>
        <p:spPr>
          <a:xfrm flipH="1">
            <a:off x="457200" y="3429000"/>
            <a:ext cx="8229600" cy="0"/>
          </a:xfrm>
          <a:prstGeom prst="straightConnector1">
            <a:avLst/>
          </a:prstGeom>
          <a:ln w="60325">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9" name="Rectangle 8"/>
          <p:cNvSpPr/>
          <p:nvPr/>
        </p:nvSpPr>
        <p:spPr>
          <a:xfrm>
            <a:off x="7905750" y="3124200"/>
            <a:ext cx="762000" cy="685800"/>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نوفمبر 2015</a:t>
            </a:r>
            <a:endParaRPr lang="en-US" dirty="0">
              <a:solidFill>
                <a:prstClr val="black"/>
              </a:solidFill>
              <a:cs typeface="mohammad bold art 1" pitchFamily="2" charset="-78"/>
            </a:endParaRPr>
          </a:p>
        </p:txBody>
      </p:sp>
      <p:sp>
        <p:nvSpPr>
          <p:cNvPr id="10" name="Rectangle 9"/>
          <p:cNvSpPr/>
          <p:nvPr/>
        </p:nvSpPr>
        <p:spPr>
          <a:xfrm>
            <a:off x="1505744" y="3124200"/>
            <a:ext cx="762000" cy="685800"/>
          </a:xfrm>
          <a:prstGeom prst="rect">
            <a:avLst/>
          </a:prstGeom>
          <a:solidFill>
            <a:schemeClr val="bg1"/>
          </a:solidFill>
          <a:ln w="60325">
            <a:solidFill>
              <a:srgbClr val="B9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KW" dirty="0" smtClean="0">
                <a:solidFill>
                  <a:prstClr val="black"/>
                </a:solidFill>
                <a:cs typeface="mohammad bold art 1" pitchFamily="2" charset="-78"/>
              </a:rPr>
              <a:t>نوفمبر 2016</a:t>
            </a:r>
            <a:endParaRPr lang="en-US" dirty="0">
              <a:solidFill>
                <a:prstClr val="black"/>
              </a:solidFill>
              <a:cs typeface="mohammad bold art 1" pitchFamily="2" charset="-78"/>
            </a:endParaRPr>
          </a:p>
        </p:txBody>
      </p:sp>
      <p:sp>
        <p:nvSpPr>
          <p:cNvPr id="12" name="TextBox 11"/>
          <p:cNvSpPr txBox="1"/>
          <p:nvPr/>
        </p:nvSpPr>
        <p:spPr>
          <a:xfrm>
            <a:off x="6660232" y="1508591"/>
            <a:ext cx="2296074" cy="1200329"/>
          </a:xfrm>
          <a:prstGeom prst="rect">
            <a:avLst/>
          </a:prstGeom>
          <a:noFill/>
        </p:spPr>
        <p:txBody>
          <a:bodyPr wrap="square" rtlCol="0">
            <a:spAutoFit/>
          </a:bodyPr>
          <a:lstStyle/>
          <a:p>
            <a:pPr lvl="0" algn="ctr" rtl="1"/>
            <a:r>
              <a:rPr lang="ar-KW" sz="1600" dirty="0">
                <a:solidFill>
                  <a:srgbClr val="1F497D"/>
                </a:solidFill>
                <a:cs typeface="mohammad bold art 1" pitchFamily="2" charset="-78"/>
              </a:rPr>
              <a:t>صدور اللائحة </a:t>
            </a:r>
            <a:endParaRPr lang="ar-KW" sz="1050" dirty="0">
              <a:solidFill>
                <a:srgbClr val="1F497D"/>
              </a:solidFill>
              <a:cs typeface="mohammad bold art 1" pitchFamily="2" charset="-78"/>
            </a:endParaRPr>
          </a:p>
          <a:p>
            <a:pPr lvl="0" algn="ctr" rtl="1"/>
            <a:r>
              <a:rPr lang="ar-KW" sz="1400" dirty="0" smtClean="0">
                <a:solidFill>
                  <a:prstClr val="black"/>
                </a:solidFill>
                <a:cs typeface="mohammad bold art 1" pitchFamily="2" charset="-78"/>
              </a:rPr>
              <a:t>التطبيق </a:t>
            </a:r>
            <a:r>
              <a:rPr lang="ar-KW" sz="1400" dirty="0">
                <a:solidFill>
                  <a:prstClr val="black"/>
                </a:solidFill>
                <a:cs typeface="mohammad bold art 1" pitchFamily="2" charset="-78"/>
              </a:rPr>
              <a:t>الفوري لأي حكم ذو صفة تشريعية ملزمة، سواء كان وفق القانون وهذه اللائحة أو </a:t>
            </a:r>
            <a:r>
              <a:rPr lang="ar-KW" sz="1400" dirty="0" smtClean="0">
                <a:solidFill>
                  <a:prstClr val="black"/>
                </a:solidFill>
                <a:cs typeface="mohammad bold art 1" pitchFamily="2" charset="-78"/>
              </a:rPr>
              <a:t>أية قوانين </a:t>
            </a:r>
            <a:r>
              <a:rPr lang="ar-KW" sz="1400" dirty="0">
                <a:solidFill>
                  <a:prstClr val="black"/>
                </a:solidFill>
                <a:cs typeface="mohammad bold art 1" pitchFamily="2" charset="-78"/>
              </a:rPr>
              <a:t>أخرى ذات صلة</a:t>
            </a:r>
            <a:r>
              <a:rPr lang="ar-KW" sz="1400" dirty="0" smtClean="0">
                <a:solidFill>
                  <a:prstClr val="black"/>
                </a:solidFill>
                <a:cs typeface="mohammad bold art 1" pitchFamily="2" charset="-78"/>
              </a:rPr>
              <a:t>.</a:t>
            </a:r>
            <a:endParaRPr lang="en-US" sz="1400" dirty="0">
              <a:solidFill>
                <a:prstClr val="black"/>
              </a:solidFill>
              <a:cs typeface="mohammad bold art 1" pitchFamily="2" charset="-78"/>
            </a:endParaRPr>
          </a:p>
        </p:txBody>
      </p:sp>
      <p:sp>
        <p:nvSpPr>
          <p:cNvPr id="21" name="TextBox 20"/>
          <p:cNvSpPr txBox="1"/>
          <p:nvPr/>
        </p:nvSpPr>
        <p:spPr>
          <a:xfrm>
            <a:off x="971599" y="4402703"/>
            <a:ext cx="2232249" cy="1577355"/>
          </a:xfrm>
          <a:prstGeom prst="rect">
            <a:avLst/>
          </a:prstGeom>
          <a:noFill/>
        </p:spPr>
        <p:txBody>
          <a:bodyPr wrap="square" rtlCol="0">
            <a:spAutoFit/>
          </a:bodyPr>
          <a:lstStyle/>
          <a:p>
            <a:pPr lvl="0" algn="ctr" rtl="1"/>
            <a:r>
              <a:rPr lang="ar-KW" sz="1600" dirty="0">
                <a:solidFill>
                  <a:srgbClr val="1F497D"/>
                </a:solidFill>
                <a:cs typeface="mohammad bold art 1" pitchFamily="2" charset="-78"/>
              </a:rPr>
              <a:t>الوظائف واجبة التسجيل</a:t>
            </a:r>
            <a:endParaRPr lang="ar-KW" sz="1050" dirty="0">
              <a:solidFill>
                <a:srgbClr val="1F497D"/>
              </a:solidFill>
              <a:cs typeface="mohammad bold art 1" pitchFamily="2" charset="-78"/>
            </a:endParaRPr>
          </a:p>
          <a:p>
            <a:pPr algn="ctr" rtl="1"/>
            <a:r>
              <a:rPr lang="ar-KW" sz="1400" dirty="0" smtClean="0">
                <a:cs typeface="mohammad bold art 1" pitchFamily="2" charset="-78"/>
              </a:rPr>
              <a:t>تطبيق الأحكام والمتطلبات </a:t>
            </a:r>
            <a:r>
              <a:rPr lang="ar-KW" sz="1400" dirty="0">
                <a:cs typeface="mohammad bold art 1" pitchFamily="2" charset="-78"/>
              </a:rPr>
              <a:t>الجديدة المنصوص عليها </a:t>
            </a:r>
            <a:r>
              <a:rPr lang="ar-KW" sz="1400" dirty="0" smtClean="0">
                <a:cs typeface="mohammad bold art 1" pitchFamily="2" charset="-78"/>
              </a:rPr>
              <a:t>في الفصل الثالث في </a:t>
            </a:r>
            <a:r>
              <a:rPr lang="ar-KW" sz="1400" dirty="0">
                <a:cs typeface="mohammad bold art 1" pitchFamily="2" charset="-78"/>
              </a:rPr>
              <a:t>الكتاب  الخامس </a:t>
            </a:r>
            <a:r>
              <a:rPr lang="ar-KW" sz="1400" dirty="0" smtClean="0">
                <a:cs typeface="mohammad bold art 1" pitchFamily="2" charset="-78"/>
              </a:rPr>
              <a:t>من اللائحة خلال مدة أقصاها 2016/11/30.</a:t>
            </a:r>
            <a:endParaRPr lang="ar-KW" sz="1400" dirty="0">
              <a:cs typeface="mohammad bold art 1" pitchFamily="2" charset="-78"/>
            </a:endParaRPr>
          </a:p>
          <a:p>
            <a:pPr algn="r" rtl="1"/>
            <a:endParaRPr lang="ar-KW" sz="1050" dirty="0" smtClean="0">
              <a:solidFill>
                <a:prstClr val="black"/>
              </a:solidFill>
              <a:cs typeface="mohammad bold art 1" pitchFamily="2" charset="-78"/>
            </a:endParaRPr>
          </a:p>
        </p:txBody>
      </p:sp>
      <p:cxnSp>
        <p:nvCxnSpPr>
          <p:cNvPr id="23" name="Straight Arrow Connector 22"/>
          <p:cNvCxnSpPr>
            <a:stCxn id="9" idx="0"/>
          </p:cNvCxnSpPr>
          <p:nvPr/>
        </p:nvCxnSpPr>
        <p:spPr>
          <a:xfrm flipV="1">
            <a:off x="8286750" y="2743200"/>
            <a:ext cx="0" cy="381000"/>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4860032" y="3429000"/>
            <a:ext cx="0" cy="381000"/>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a:off x="1886744" y="3789040"/>
            <a:ext cx="0" cy="495300"/>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3851920" y="4028871"/>
            <a:ext cx="1944217" cy="1661993"/>
          </a:xfrm>
          <a:prstGeom prst="rect">
            <a:avLst/>
          </a:prstGeom>
          <a:noFill/>
        </p:spPr>
        <p:txBody>
          <a:bodyPr wrap="square" rtlCol="0">
            <a:spAutoFit/>
          </a:bodyPr>
          <a:lstStyle/>
          <a:p>
            <a:pPr lvl="0" algn="ctr" rtl="1"/>
            <a:r>
              <a:rPr lang="ar-KW" sz="1600" dirty="0" smtClean="0">
                <a:solidFill>
                  <a:srgbClr val="1F497D"/>
                </a:solidFill>
                <a:cs typeface="mohammad bold art 1" pitchFamily="2" charset="-78"/>
              </a:rPr>
              <a:t>الوظائف واجبة التسجيل</a:t>
            </a:r>
            <a:endParaRPr lang="ar-KW" sz="1050" dirty="0">
              <a:solidFill>
                <a:srgbClr val="1F497D"/>
              </a:solidFill>
              <a:cs typeface="mohammad bold art 1" pitchFamily="2" charset="-78"/>
            </a:endParaRPr>
          </a:p>
          <a:p>
            <a:pPr algn="ctr" rtl="1"/>
            <a:r>
              <a:rPr lang="ar-KW" sz="1400" dirty="0" smtClean="0">
                <a:cs typeface="mohammad bold art 1" pitchFamily="2" charset="-78"/>
              </a:rPr>
              <a:t>ستقوم الهيئة بمخاطبة الأشخاص المرخص لهم لتحديد الوظائف التي يتطلب عليهم تعديل واستبدال شاغليها.</a:t>
            </a:r>
          </a:p>
        </p:txBody>
      </p:sp>
      <p:cxnSp>
        <p:nvCxnSpPr>
          <p:cNvPr id="16" name="Straight Connector 15"/>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
        <p:nvSpPr>
          <p:cNvPr id="19" name="Title 1"/>
          <p:cNvSpPr txBox="1">
            <a:spLocks/>
          </p:cNvSpPr>
          <p:nvPr/>
        </p:nvSpPr>
        <p:spPr>
          <a:xfrm>
            <a:off x="2781605" y="440338"/>
            <a:ext cx="5876925" cy="1143000"/>
          </a:xfrm>
          <a:prstGeom prst="rect">
            <a:avLst/>
          </a:prstGeom>
        </p:spPr>
        <p:txBody>
          <a:bodyP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r" rtl="1" fontAlgn="base">
              <a:spcAft>
                <a:spcPct val="0"/>
              </a:spcAft>
            </a:pPr>
            <a:r>
              <a:rPr lang="ar-KW" sz="3600" b="1" dirty="0" smtClean="0">
                <a:solidFill>
                  <a:schemeClr val="tx2"/>
                </a:solidFill>
                <a:latin typeface="Sakkal Majalla" pitchFamily="2" charset="-78"/>
                <a:cs typeface="Arial" charset="0"/>
              </a:rPr>
              <a:t>الأحكام الانتقالية</a:t>
            </a:r>
            <a:endParaRPr lang="en-US" sz="3600" b="1" dirty="0">
              <a:solidFill>
                <a:schemeClr val="tx2"/>
              </a:solidFill>
              <a:latin typeface="Sakkal Majalla" pitchFamily="2" charset="-78"/>
              <a:cs typeface="Arial" charset="0"/>
            </a:endParaRPr>
          </a:p>
        </p:txBody>
      </p:sp>
      <p:pic>
        <p:nvPicPr>
          <p:cNvPr id="20" name="Picture 1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cxnSp>
        <p:nvCxnSpPr>
          <p:cNvPr id="15" name="Straight Arrow Connector 14"/>
          <p:cNvCxnSpPr/>
          <p:nvPr/>
        </p:nvCxnSpPr>
        <p:spPr>
          <a:xfrm flipV="1">
            <a:off x="4860031" y="3068960"/>
            <a:ext cx="0" cy="432048"/>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635895" y="1556792"/>
            <a:ext cx="2304257" cy="1446550"/>
          </a:xfrm>
          <a:prstGeom prst="rect">
            <a:avLst/>
          </a:prstGeom>
          <a:noFill/>
        </p:spPr>
        <p:txBody>
          <a:bodyPr wrap="square" rtlCol="0">
            <a:spAutoFit/>
          </a:bodyPr>
          <a:lstStyle/>
          <a:p>
            <a:pPr lvl="0" algn="ctr" rtl="1"/>
            <a:r>
              <a:rPr lang="ar-KW" sz="1600" dirty="0" smtClean="0">
                <a:solidFill>
                  <a:srgbClr val="1F497D"/>
                </a:solidFill>
                <a:cs typeface="mohammad bold art 1" pitchFamily="2" charset="-78"/>
              </a:rPr>
              <a:t>مكاتب التدقيق الشرعي الخارجي</a:t>
            </a:r>
            <a:endParaRPr lang="ar-KW" sz="1050" dirty="0">
              <a:solidFill>
                <a:srgbClr val="1F497D"/>
              </a:solidFill>
              <a:cs typeface="mohammad bold art 1" pitchFamily="2" charset="-78"/>
            </a:endParaRPr>
          </a:p>
          <a:p>
            <a:pPr algn="ctr" rtl="1"/>
            <a:r>
              <a:rPr lang="ar-KW" sz="1400" dirty="0" smtClean="0">
                <a:cs typeface="mohammad bold art 1" pitchFamily="2" charset="-78"/>
              </a:rPr>
              <a:t>ستقوم الهيئة بمخاطبة مكاتب التدقيق الشرعي لإعادة تقديم طلبات التسجيل وفقاً للتعديلات الواردة في اللائحة.</a:t>
            </a:r>
            <a:endParaRPr lang="en-US" sz="1400" dirty="0">
              <a:cs typeface="mohammad bold art 1" pitchFamily="2" charset="-78"/>
            </a:endParaRPr>
          </a:p>
        </p:txBody>
      </p:sp>
      <p:sp>
        <p:nvSpPr>
          <p:cNvPr id="24" name="TextBox 23"/>
          <p:cNvSpPr txBox="1"/>
          <p:nvPr/>
        </p:nvSpPr>
        <p:spPr>
          <a:xfrm>
            <a:off x="6948264" y="4293096"/>
            <a:ext cx="2096616" cy="1200329"/>
          </a:xfrm>
          <a:prstGeom prst="rect">
            <a:avLst/>
          </a:prstGeom>
          <a:noFill/>
        </p:spPr>
        <p:txBody>
          <a:bodyPr wrap="square" rtlCol="0">
            <a:spAutoFit/>
          </a:bodyPr>
          <a:lstStyle/>
          <a:p>
            <a:pPr lvl="0" algn="ctr" rtl="1"/>
            <a:r>
              <a:rPr lang="ar-KW" sz="1600" dirty="0" smtClean="0">
                <a:solidFill>
                  <a:srgbClr val="1F497D"/>
                </a:solidFill>
                <a:cs typeface="mohammad bold art 1" pitchFamily="2" charset="-78"/>
              </a:rPr>
              <a:t>قواعد الكفاءة والنزاهة</a:t>
            </a:r>
            <a:endParaRPr lang="ar-KW" sz="1050" dirty="0">
              <a:solidFill>
                <a:srgbClr val="1F497D"/>
              </a:solidFill>
              <a:cs typeface="mohammad bold art 1" pitchFamily="2" charset="-78"/>
            </a:endParaRPr>
          </a:p>
          <a:p>
            <a:pPr algn="ctr" rtl="1"/>
            <a:r>
              <a:rPr lang="ar-KW" sz="1400" dirty="0" smtClean="0">
                <a:solidFill>
                  <a:prstClr val="black"/>
                </a:solidFill>
                <a:cs typeface="mohammad bold art 1" pitchFamily="2" charset="-78"/>
              </a:rPr>
              <a:t>التطبيق </a:t>
            </a:r>
            <a:r>
              <a:rPr lang="ar-KW" sz="1400" dirty="0">
                <a:solidFill>
                  <a:prstClr val="black"/>
                </a:solidFill>
                <a:cs typeface="mohammad bold art 1" pitchFamily="2" charset="-78"/>
              </a:rPr>
              <a:t>الفوري لقواعد الكفاءة </a:t>
            </a:r>
            <a:r>
              <a:rPr lang="ar-KW" sz="1400" dirty="0" smtClean="0">
                <a:solidFill>
                  <a:prstClr val="black"/>
                </a:solidFill>
                <a:cs typeface="mohammad bold art 1" pitchFamily="2" charset="-78"/>
              </a:rPr>
              <a:t>والنزاهة على الطلبات اللاحقة لصدور اللائحة.</a:t>
            </a:r>
            <a:endParaRPr lang="en-US" sz="1400" dirty="0">
              <a:solidFill>
                <a:prstClr val="black"/>
              </a:solidFill>
              <a:cs typeface="mohammad bold art 1" pitchFamily="2" charset="-78"/>
            </a:endParaRPr>
          </a:p>
        </p:txBody>
      </p:sp>
      <p:cxnSp>
        <p:nvCxnSpPr>
          <p:cNvPr id="26" name="Straight Arrow Connector 25"/>
          <p:cNvCxnSpPr/>
          <p:nvPr/>
        </p:nvCxnSpPr>
        <p:spPr>
          <a:xfrm>
            <a:off x="8286750" y="3810000"/>
            <a:ext cx="0" cy="342900"/>
          </a:xfrm>
          <a:prstGeom prst="straightConnector1">
            <a:avLst/>
          </a:prstGeom>
          <a:ln w="31750">
            <a:solidFill>
              <a:srgbClr val="B99933"/>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678582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76064" y="2463035"/>
            <a:ext cx="7772400" cy="1470025"/>
          </a:xfrm>
        </p:spPr>
        <p:txBody>
          <a:bodyPr>
            <a:normAutofit/>
          </a:bodyPr>
          <a:lstStyle/>
          <a:p>
            <a:pPr rtl="1"/>
            <a:r>
              <a:rPr lang="ar-KW" sz="6600" b="1" dirty="0" smtClean="0">
                <a:solidFill>
                  <a:srgbClr val="8C8A26"/>
                </a:solidFill>
                <a:cs typeface="+mn-cs"/>
              </a:rPr>
              <a:t>شــكــراً</a:t>
            </a:r>
            <a:endParaRPr lang="en-GB" sz="6600" dirty="0"/>
          </a:p>
        </p:txBody>
      </p:sp>
      <p:pic>
        <p:nvPicPr>
          <p:cNvPr id="6" name="Picture 5" descr="Picture 3.png"/>
          <p:cNvPicPr>
            <a:picLocks noChangeAspect="1"/>
          </p:cNvPicPr>
          <p:nvPr/>
        </p:nvPicPr>
        <p:blipFill rotWithShape="1">
          <a:blip r:embed="rId2" cstate="print"/>
          <a:srcRect r="75690"/>
          <a:stretch/>
        </p:blipFill>
        <p:spPr>
          <a:xfrm>
            <a:off x="3" y="0"/>
            <a:ext cx="2222937" cy="6858000"/>
          </a:xfrm>
          <a:prstGeom prst="rect">
            <a:avLst/>
          </a:prstGeom>
          <a:ln w="28575">
            <a:noFill/>
          </a:ln>
        </p:spPr>
      </p:pic>
    </p:spTree>
    <p:extLst>
      <p:ext uri="{BB962C8B-B14F-4D97-AF65-F5344CB8AC3E}">
        <p14:creationId xmlns:p14="http://schemas.microsoft.com/office/powerpoint/2010/main" val="8473866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smtClean="0">
                <a:solidFill>
                  <a:schemeClr val="tx2"/>
                </a:solidFill>
              </a:rPr>
              <a:t>مقدمــــــــة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just" rtl="1" fontAlgn="base">
              <a:spcBef>
                <a:spcPct val="0"/>
              </a:spcBef>
              <a:spcAft>
                <a:spcPts val="600"/>
              </a:spcAft>
              <a:buNone/>
            </a:pPr>
            <a:r>
              <a:rPr lang="ar-KW" sz="2800" dirty="0" smtClean="0">
                <a:solidFill>
                  <a:schemeClr val="tx2"/>
                </a:solidFill>
                <a:latin typeface="Calibri" pitchFamily="34" charset="0"/>
              </a:rPr>
              <a:t>الهدف من هذه الورشة هو التوعية بالأحكام الجديدة التي تؤثر على ترخيص أنشطة الأوراق المالية وفقاً للتعديلات الأخيرة على اللائحة التنفيذية للقانون رقم 7 لسنة 2010 وتعديلاتها. </a:t>
            </a:r>
          </a:p>
          <a:p>
            <a:pPr marL="0" lvl="0" indent="0" algn="just" rtl="1" fontAlgn="base">
              <a:spcBef>
                <a:spcPct val="0"/>
              </a:spcBef>
              <a:spcAft>
                <a:spcPts val="600"/>
              </a:spcAft>
              <a:buNone/>
            </a:pPr>
            <a:endParaRPr lang="ar-KW" sz="2800" dirty="0">
              <a:solidFill>
                <a:schemeClr val="tx2"/>
              </a:solidFill>
              <a:latin typeface="Calibri" pitchFamily="34" charset="0"/>
            </a:endParaRPr>
          </a:p>
          <a:p>
            <a:pPr marL="0" lvl="0" indent="0" algn="just" rtl="1" fontAlgn="base">
              <a:spcBef>
                <a:spcPct val="0"/>
              </a:spcBef>
              <a:spcAft>
                <a:spcPts val="600"/>
              </a:spcAft>
              <a:buNone/>
            </a:pPr>
            <a:r>
              <a:rPr lang="ar-KW" sz="2800" dirty="0" smtClean="0">
                <a:solidFill>
                  <a:schemeClr val="tx2"/>
                </a:solidFill>
                <a:latin typeface="Calibri" pitchFamily="34" charset="0"/>
              </a:rPr>
              <a:t>كما تهدف الورشة إلى تعريف الأشخاص المرخص لهم على وجه الخصوص بأي إجراءات أو متطلبات إضافية ناتجة عن التعديلات الأخيرة على اللائحة التنفيذية والأحكام </a:t>
            </a:r>
            <a:r>
              <a:rPr lang="ar-KW" sz="2800" dirty="0">
                <a:solidFill>
                  <a:schemeClr val="tx2"/>
                </a:solidFill>
                <a:latin typeface="Calibri" pitchFamily="34" charset="0"/>
              </a:rPr>
              <a:t>الانتقالية</a:t>
            </a:r>
            <a:r>
              <a:rPr lang="ar-KW" sz="2800" dirty="0" smtClean="0">
                <a:solidFill>
                  <a:srgbClr val="FF0000"/>
                </a:solidFill>
                <a:latin typeface="Calibri" pitchFamily="34" charset="0"/>
              </a:rPr>
              <a:t> </a:t>
            </a:r>
            <a:r>
              <a:rPr lang="ar-KW" sz="2800" dirty="0">
                <a:solidFill>
                  <a:schemeClr val="tx2"/>
                </a:solidFill>
                <a:latin typeface="Calibri" pitchFamily="34" charset="0"/>
              </a:rPr>
              <a:t>الخاصة </a:t>
            </a:r>
            <a:r>
              <a:rPr lang="ar-KW" sz="2800" dirty="0" smtClean="0">
                <a:solidFill>
                  <a:schemeClr val="tx2"/>
                </a:solidFill>
                <a:latin typeface="Calibri" pitchFamily="34" charset="0"/>
              </a:rPr>
              <a:t>بها. </a:t>
            </a:r>
            <a:endParaRPr lang="ar-KW" sz="2800" dirty="0">
              <a:solidFill>
                <a:schemeClr val="tx2"/>
              </a:solidFill>
              <a:latin typeface="Calibri" pitchFamily="34" charset="0"/>
            </a:endParaRPr>
          </a:p>
        </p:txBody>
      </p:sp>
      <p:sp>
        <p:nvSpPr>
          <p:cNvPr id="4" name="Slide Number Placeholder 3"/>
          <p:cNvSpPr>
            <a:spLocks noGrp="1"/>
          </p:cNvSpPr>
          <p:nvPr>
            <p:ph type="sldNum" sz="quarter" idx="12"/>
          </p:nvPr>
        </p:nvSpPr>
        <p:spPr/>
        <p:txBody>
          <a:bodyPr/>
          <a:lstStyle/>
          <a:p>
            <a:fld id="{2E51A151-84BD-4E71-B744-C440629F458B}" type="slidenum">
              <a:rPr lang="en-US" smtClean="0"/>
              <a:pPr/>
              <a:t>2</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32656"/>
            <a:ext cx="3170956" cy="914400"/>
          </a:xfrm>
          <a:prstGeom prst="rect">
            <a:avLst/>
          </a:prstGeom>
        </p:spPr>
      </p:pic>
      <p:pic>
        <p:nvPicPr>
          <p:cNvPr id="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2" name="Straight Connector 11"/>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131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algn="r" rtl="1"/>
            <a:r>
              <a:rPr lang="ar-KW" sz="3200" b="1" dirty="0">
                <a:solidFill>
                  <a:schemeClr val="tx2"/>
                </a:solidFill>
                <a:latin typeface="Sakkal Majalla" pitchFamily="2" charset="-78"/>
              </a:rPr>
              <a:t>جدول أعمال الورشة</a:t>
            </a:r>
            <a:endParaRPr lang="en-US" dirty="0">
              <a:solidFill>
                <a:schemeClr val="tx2"/>
              </a:solidFill>
            </a:endParaRPr>
          </a:p>
        </p:txBody>
      </p:sp>
      <p:sp>
        <p:nvSpPr>
          <p:cNvPr id="3" name="Content Placeholder 2"/>
          <p:cNvSpPr>
            <a:spLocks noGrp="1"/>
          </p:cNvSpPr>
          <p:nvPr>
            <p:ph idx="1"/>
          </p:nvPr>
        </p:nvSpPr>
        <p:spPr>
          <a:xfrm>
            <a:off x="457200" y="1600204"/>
            <a:ext cx="8229600" cy="4525963"/>
          </a:xfrm>
        </p:spPr>
        <p:txBody>
          <a:bodyPr>
            <a:normAutofit/>
          </a:bodyPr>
          <a:lstStyle/>
          <a:p>
            <a:pPr marL="0" lvl="0" indent="0" algn="r" rtl="1" fontAlgn="base">
              <a:spcBef>
                <a:spcPct val="0"/>
              </a:spcBef>
              <a:spcAft>
                <a:spcPts val="600"/>
              </a:spcAft>
              <a:buNone/>
            </a:pPr>
            <a:r>
              <a:rPr lang="ar-KW" sz="2800" b="1" dirty="0">
                <a:solidFill>
                  <a:schemeClr val="tx2"/>
                </a:solidFill>
                <a:latin typeface="Calibri" pitchFamily="34" charset="0"/>
              </a:rPr>
              <a:t>مناقشة </a:t>
            </a:r>
            <a:r>
              <a:rPr lang="ar-KW" sz="2800" b="1" dirty="0" smtClean="0">
                <a:solidFill>
                  <a:schemeClr val="tx2"/>
                </a:solidFill>
                <a:latin typeface="Calibri" pitchFamily="34" charset="0"/>
              </a:rPr>
              <a:t>الجوانب التالية المتعلقة باللائحة الجديدة: </a:t>
            </a:r>
            <a:endParaRPr lang="en-US" sz="2800" b="1" dirty="0">
              <a:solidFill>
                <a:schemeClr val="tx2"/>
              </a:solidFill>
              <a:latin typeface="Calibri" pitchFamily="34" charset="0"/>
            </a:endParaRPr>
          </a:p>
          <a:p>
            <a:pPr marL="0" lvl="0" indent="0" algn="r" rtl="1" fontAlgn="base">
              <a:spcBef>
                <a:spcPct val="0"/>
              </a:spcBef>
              <a:spcAft>
                <a:spcPts val="600"/>
              </a:spcAft>
              <a:buNone/>
            </a:pPr>
            <a:endParaRPr lang="ar-KW" sz="1200" dirty="0">
              <a:solidFill>
                <a:schemeClr val="tx2"/>
              </a:solidFill>
              <a:latin typeface="Calibri" pitchFamily="34" charset="0"/>
              <a:cs typeface="Times New Roman"/>
            </a:endParaRP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الكتب المتعلقة بموضوع الورشة.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تفاصيل التغييرات الجوهرية.</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التغييرات الأخرى.</a:t>
            </a:r>
          </a:p>
          <a:p>
            <a:pPr lvl="0" algn="r" rtl="1" fontAlgn="base">
              <a:spcBef>
                <a:spcPct val="0"/>
              </a:spcBef>
              <a:spcAft>
                <a:spcPts val="600"/>
              </a:spcAft>
              <a:buFont typeface="+mj-lt"/>
              <a:buAutoNum type="arabicPeriod"/>
            </a:pPr>
            <a:r>
              <a:rPr lang="ar-KW" sz="2800" dirty="0" smtClean="0">
                <a:solidFill>
                  <a:schemeClr val="tx2"/>
                </a:solidFill>
                <a:latin typeface="Calibri" pitchFamily="34" charset="0"/>
              </a:rPr>
              <a:t>الأحكام </a:t>
            </a:r>
            <a:r>
              <a:rPr lang="ar-KW" sz="2800" dirty="0">
                <a:solidFill>
                  <a:schemeClr val="tx2"/>
                </a:solidFill>
                <a:latin typeface="Calibri" pitchFamily="34" charset="0"/>
              </a:rPr>
              <a:t>الانتقالية.</a:t>
            </a:r>
          </a:p>
        </p:txBody>
      </p:sp>
      <p:sp>
        <p:nvSpPr>
          <p:cNvPr id="4" name="Slide Number Placeholder 3"/>
          <p:cNvSpPr>
            <a:spLocks noGrp="1"/>
          </p:cNvSpPr>
          <p:nvPr>
            <p:ph type="sldNum" sz="quarter" idx="12"/>
          </p:nvPr>
        </p:nvSpPr>
        <p:spPr/>
        <p:txBody>
          <a:bodyPr/>
          <a:lstStyle/>
          <a:p>
            <a:fld id="{2E51A151-84BD-4E71-B744-C440629F458B}" type="slidenum">
              <a:rPr lang="en-US" smtClean="0"/>
              <a:pPr/>
              <a:t>3</a:t>
            </a:fld>
            <a:endParaRPr lang="en-US" dirty="0"/>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541842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الكتب المتعلقة بموضوع الورشة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4</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p:cNvGraphicFramePr>
            <a:graphicFrameLocks noGrp="1"/>
          </p:cNvGraphicFramePr>
          <p:nvPr>
            <p:extLst>
              <p:ext uri="{D42A27DB-BD31-4B8C-83A1-F6EECF244321}">
                <p14:modId xmlns:p14="http://schemas.microsoft.com/office/powerpoint/2010/main" val="3723079073"/>
              </p:ext>
            </p:extLst>
          </p:nvPr>
        </p:nvGraphicFramePr>
        <p:xfrm>
          <a:off x="755576" y="1772816"/>
          <a:ext cx="7638995" cy="1950720"/>
        </p:xfrm>
        <a:graphic>
          <a:graphicData uri="http://schemas.openxmlformats.org/drawingml/2006/table">
            <a:tbl>
              <a:tblPr firstRow="1" bandRow="1">
                <a:tableStyleId>{5C22544A-7EE6-4342-B048-85BDC9FD1C3A}</a:tableStyleId>
              </a:tblPr>
              <a:tblGrid>
                <a:gridCol w="1382922"/>
                <a:gridCol w="4609738"/>
                <a:gridCol w="1646335"/>
              </a:tblGrid>
              <a:tr h="514694">
                <a:tc>
                  <a:txBody>
                    <a:bodyPr/>
                    <a:lstStyle/>
                    <a:p>
                      <a:pPr algn="ctr" rtl="1"/>
                      <a:r>
                        <a:rPr lang="ar-KW" sz="1600" b="1" dirty="0" smtClean="0">
                          <a:cs typeface="+mn-cs"/>
                        </a:rPr>
                        <a:t>الفصول المتعلقة بمواضيع الورشة</a:t>
                      </a:r>
                      <a:endParaRPr lang="en-US" sz="1600" b="1" dirty="0">
                        <a:cs typeface="+mn-cs"/>
                      </a:endParaRPr>
                    </a:p>
                  </a:txBody>
                  <a:tcPr>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600" b="1" dirty="0" smtClean="0">
                          <a:cs typeface="+mn-cs"/>
                        </a:rPr>
                        <a:t>وصف </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1600" b="1" dirty="0" smtClean="0">
                          <a:cs typeface="+mn-cs"/>
                        </a:rPr>
                        <a:t>المصدر</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999111">
                <a:tc>
                  <a:txBody>
                    <a:bodyPr/>
                    <a:lstStyle/>
                    <a:p>
                      <a:pPr algn="r" rtl="1"/>
                      <a:r>
                        <a:rPr lang="ar-KW" sz="1600" b="1" dirty="0" smtClean="0">
                          <a:cs typeface="+mn-cs"/>
                        </a:rPr>
                        <a:t>الفصل الثالث</a:t>
                      </a:r>
                      <a:endParaRPr lang="en-US" sz="1600" b="1" dirty="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algn="r" rtl="1"/>
                      <a:r>
                        <a:rPr lang="ar-KW" sz="1400" b="1" dirty="0" smtClean="0">
                          <a:cs typeface="+mn-cs"/>
                        </a:rPr>
                        <a:t>يتطرق الكتاب الخامس إلى أنشطة الأوراق المالية المختلفة ووصفها ومتطلبات الترخيص الخاصة بهذه الأنشطة، كما يغطي الكتاب إجراءات التقدم بطلب ترخيص بمزاولة أنشطة الأوراق المالية وتجديد الترخيص وإلغاءه. كما يضم </a:t>
                      </a:r>
                      <a:r>
                        <a:rPr lang="ar-KW" sz="1400" b="1" kern="1200" dirty="0" smtClean="0">
                          <a:solidFill>
                            <a:schemeClr val="dk1"/>
                          </a:solidFill>
                          <a:latin typeface="+mn-lt"/>
                          <a:ea typeface="+mn-ea"/>
                          <a:cs typeface="+mn-cs"/>
                        </a:rPr>
                        <a:t>أحكاماً</a:t>
                      </a:r>
                      <a:r>
                        <a:rPr lang="ar-KW" sz="1400" b="1" dirty="0" smtClean="0">
                          <a:solidFill>
                            <a:srgbClr val="FF0000"/>
                          </a:solidFill>
                          <a:cs typeface="+mn-cs"/>
                        </a:rPr>
                        <a:t> </a:t>
                      </a:r>
                      <a:r>
                        <a:rPr lang="ar-KW" sz="1400" b="1" dirty="0" smtClean="0">
                          <a:cs typeface="+mn-cs"/>
                        </a:rPr>
                        <a:t>متفرقة تخص الأشخاص المرخص لهم.</a:t>
                      </a:r>
                    </a:p>
                    <a:p>
                      <a:pPr algn="r" rtl="1"/>
                      <a:r>
                        <a:rPr lang="ar-KW" sz="1400" b="1" dirty="0" smtClean="0">
                          <a:cs typeface="+mn-cs"/>
                        </a:rPr>
                        <a:t>وكذلك</a:t>
                      </a:r>
                      <a:r>
                        <a:rPr lang="ar-KW" sz="1400" b="1" baseline="0" dirty="0" smtClean="0">
                          <a:cs typeface="+mn-cs"/>
                        </a:rPr>
                        <a:t> يحتوي على جميع الأحكام الخاصة بالأشخاص</a:t>
                      </a:r>
                      <a:r>
                        <a:rPr lang="ar-KW" sz="1400" b="1" kern="1200" baseline="0" dirty="0" smtClean="0">
                          <a:solidFill>
                            <a:schemeClr val="dk1"/>
                          </a:solidFill>
                          <a:latin typeface="+mn-lt"/>
                          <a:ea typeface="+mn-ea"/>
                          <a:cs typeface="+mn-cs"/>
                        </a:rPr>
                        <a:t> المسجلين والأشخاص المرخص لهم بالعمل وفق أحكام الشريعة الإسلامية.</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1600" b="1" dirty="0" smtClean="0">
                          <a:cs typeface="+mn-cs"/>
                        </a:rPr>
                        <a:t>الكتاب الخامس</a:t>
                      </a:r>
                    </a:p>
                    <a:p>
                      <a:pPr marL="0" marR="0" indent="0" algn="r" defTabSz="914400" rtl="1" eaLnBrk="1" fontAlgn="auto" latinLnBrk="0" hangingPunct="1">
                        <a:lnSpc>
                          <a:spcPct val="100000"/>
                        </a:lnSpc>
                        <a:spcBef>
                          <a:spcPts val="0"/>
                        </a:spcBef>
                        <a:spcAft>
                          <a:spcPts val="0"/>
                        </a:spcAft>
                        <a:buClrTx/>
                        <a:buSzTx/>
                        <a:buFontTx/>
                        <a:buNone/>
                        <a:tabLst/>
                        <a:defRPr/>
                      </a:pPr>
                      <a:r>
                        <a:rPr lang="ar-KW" sz="1600" b="1" dirty="0" smtClean="0">
                          <a:cs typeface="+mn-cs"/>
                        </a:rPr>
                        <a:t>(أنشطة</a:t>
                      </a:r>
                      <a:r>
                        <a:rPr lang="ar-KW" sz="1600" b="1" baseline="0" dirty="0" smtClean="0">
                          <a:cs typeface="+mn-cs"/>
                        </a:rPr>
                        <a:t> الأوراق المالية والأشخاص المسجلون)</a:t>
                      </a:r>
                      <a:endParaRPr lang="en-US" sz="1600" b="1"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23504045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5</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806947465"/>
              </p:ext>
            </p:extLst>
          </p:nvPr>
        </p:nvGraphicFramePr>
        <p:xfrm>
          <a:off x="683568" y="1988844"/>
          <a:ext cx="7658188" cy="3688080"/>
        </p:xfrm>
        <a:graphic>
          <a:graphicData uri="http://schemas.openxmlformats.org/drawingml/2006/table">
            <a:tbl>
              <a:tblPr firstRow="1" bandRow="1">
                <a:tableStyleId>{5C22544A-7EE6-4342-B048-85BDC9FD1C3A}</a:tableStyleId>
              </a:tblPr>
              <a:tblGrid>
                <a:gridCol w="3829094"/>
                <a:gridCol w="3829094"/>
              </a:tblGrid>
              <a:tr h="336038">
                <a:tc>
                  <a:txBody>
                    <a:bodyPr/>
                    <a:lstStyle/>
                    <a:p>
                      <a:pPr marL="0" algn="ctr" defTabSz="914400" rtl="1" eaLnBrk="1" latinLnBrk="0" hangingPunct="1"/>
                      <a:r>
                        <a:rPr lang="ar-KW" sz="2000" b="1" kern="1200" dirty="0" smtClean="0">
                          <a:solidFill>
                            <a:schemeClr val="bg1"/>
                          </a:solidFill>
                          <a:latin typeface="+mn-lt"/>
                          <a:ea typeface="+mn-ea"/>
                          <a:cs typeface="+mn-cs"/>
                        </a:rPr>
                        <a:t>الأثر المترتب</a:t>
                      </a:r>
                      <a:endParaRPr lang="en-US" sz="20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algn="ctr" rtl="1"/>
                      <a:r>
                        <a:rPr lang="ar-KW" sz="2000" b="1" dirty="0" smtClean="0">
                          <a:solidFill>
                            <a:schemeClr val="bg1"/>
                          </a:solidFill>
                          <a:cs typeface="+mn-cs"/>
                        </a:rPr>
                        <a:t>التغيير الجوهري</a:t>
                      </a:r>
                      <a:endParaRPr lang="en-US" sz="2000" b="1" dirty="0">
                        <a:solidFill>
                          <a:schemeClr val="bg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336038">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1600" b="1" kern="1200" baseline="0" dirty="0" smtClean="0">
                          <a:solidFill>
                            <a:schemeClr val="tx1"/>
                          </a:solidFill>
                          <a:latin typeface="+mn-lt"/>
                          <a:ea typeface="+mn-ea"/>
                          <a:cs typeface="+mn-cs"/>
                        </a:rPr>
                        <a:t>قيام مسؤول المطابقة والالتزام بمهام </a:t>
                      </a:r>
                      <a:r>
                        <a:rPr lang="ar-KW" sz="1600" b="1" baseline="0" dirty="0" smtClean="0">
                          <a:solidFill>
                            <a:schemeClr val="tx1"/>
                          </a:solidFill>
                          <a:cs typeface="+mn-cs"/>
                        </a:rPr>
                        <a:t>مسؤول التبليغ عن غسل الأموال وتمويل الإرهاب. </a:t>
                      </a:r>
                      <a:endParaRPr lang="en-US" sz="1600" b="1" dirty="0" smtClean="0">
                        <a:solidFill>
                          <a:schemeClr val="tx1"/>
                        </a:solidFill>
                        <a:cs typeface="+mn-cs"/>
                      </a:endParaRPr>
                    </a:p>
                    <a:p>
                      <a:pPr marL="0" algn="r" defTabSz="914400" rtl="1" eaLnBrk="1" latinLnBrk="0" hangingPunct="1"/>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600" b="1" dirty="0" smtClean="0">
                          <a:solidFill>
                            <a:schemeClr val="tx1"/>
                          </a:solidFill>
                          <a:cs typeface="+mn-cs"/>
                        </a:rPr>
                        <a:t>إلغاء</a:t>
                      </a:r>
                      <a:r>
                        <a:rPr lang="ar-KW" sz="1600" b="1" baseline="0" dirty="0" smtClean="0">
                          <a:solidFill>
                            <a:schemeClr val="tx1"/>
                          </a:solidFill>
                          <a:cs typeface="+mn-cs"/>
                        </a:rPr>
                        <a:t> وظيفة مسؤول التبليغ عن غسل الأموال وتمويل الإرهاب </a:t>
                      </a:r>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36038">
                <a:tc>
                  <a:txBody>
                    <a:bodyPr/>
                    <a:lstStyle/>
                    <a:p>
                      <a:pPr marL="0" algn="r" defTabSz="914400" rtl="1" eaLnBrk="1" latinLnBrk="0" hangingPunct="1"/>
                      <a:r>
                        <a:rPr lang="ar-KW" sz="1600" b="1" kern="1200" baseline="0" dirty="0" smtClean="0">
                          <a:solidFill>
                            <a:schemeClr val="tx1"/>
                          </a:solidFill>
                          <a:latin typeface="+mn-lt"/>
                          <a:ea typeface="+mn-ea"/>
                          <a:cs typeface="+mn-cs"/>
                        </a:rPr>
                        <a:t>إعادة تقديم كشف الوظائف واجبة التسجيل.</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600" b="1" dirty="0" smtClean="0">
                          <a:solidFill>
                            <a:schemeClr val="tx1"/>
                          </a:solidFill>
                          <a:cs typeface="+mn-cs"/>
                        </a:rPr>
                        <a:t>إلغاء</a:t>
                      </a:r>
                      <a:r>
                        <a:rPr lang="ar-KW" sz="1600" b="1" baseline="0" dirty="0" smtClean="0">
                          <a:solidFill>
                            <a:schemeClr val="tx1"/>
                          </a:solidFill>
                          <a:cs typeface="+mn-cs"/>
                        </a:rPr>
                        <a:t> وظائف تقديم الخدمات للعملاء واستبدالها بممثلي أنشطة الأوراق المالية</a:t>
                      </a:r>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336038">
                <a:tc>
                  <a:txBody>
                    <a:bodyPr/>
                    <a:lstStyle/>
                    <a:p>
                      <a:pPr marL="0" algn="r" defTabSz="914400" rtl="1" eaLnBrk="1" latinLnBrk="0" hangingPunct="1"/>
                      <a:r>
                        <a:rPr lang="ar-KW" sz="1600" b="1" kern="1200" dirty="0" smtClean="0">
                          <a:solidFill>
                            <a:schemeClr val="tx1"/>
                          </a:solidFill>
                          <a:latin typeface="+mn-lt"/>
                          <a:ea typeface="+mn-ea"/>
                          <a:cs typeface="+mn-cs"/>
                        </a:rPr>
                        <a:t>الالتزام</a:t>
                      </a:r>
                      <a:r>
                        <a:rPr lang="ar-KW" sz="1600" b="1" kern="1200" baseline="0" dirty="0" smtClean="0">
                          <a:solidFill>
                            <a:schemeClr val="tx1"/>
                          </a:solidFill>
                          <a:latin typeface="+mn-lt"/>
                          <a:ea typeface="+mn-ea"/>
                          <a:cs typeface="+mn-cs"/>
                        </a:rPr>
                        <a:t> بتقديم طلب الترشح للمناصب والوظائف واجبة التسجيل لدى الشخص المرخص له وفقاً لقواعد الكفاءة والنزاهة.</a:t>
                      </a: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600" b="1" dirty="0" smtClean="0">
                          <a:solidFill>
                            <a:schemeClr val="tx1"/>
                          </a:solidFill>
                          <a:cs typeface="+mn-cs"/>
                        </a:rPr>
                        <a:t>إضافة</a:t>
                      </a:r>
                      <a:r>
                        <a:rPr lang="ar-KW" sz="1600" b="1" baseline="0" dirty="0" smtClean="0">
                          <a:solidFill>
                            <a:schemeClr val="tx1"/>
                          </a:solidFill>
                          <a:cs typeface="+mn-cs"/>
                        </a:rPr>
                        <a:t> وظيفة ممثل نشاط تقويم الأصول ووظيفة ممثل نشاط صانع السوق </a:t>
                      </a:r>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420047">
                <a:tc>
                  <a:txBody>
                    <a:bodyPr/>
                    <a:lstStyle/>
                    <a:p>
                      <a:pPr marL="0" marR="0" indent="0" algn="r" defTabSz="914400" rtl="1" eaLnBrk="1" fontAlgn="auto" latinLnBrk="0" hangingPunct="1">
                        <a:lnSpc>
                          <a:spcPct val="100000"/>
                        </a:lnSpc>
                        <a:spcBef>
                          <a:spcPts val="0"/>
                        </a:spcBef>
                        <a:spcAft>
                          <a:spcPts val="0"/>
                        </a:spcAft>
                        <a:buClrTx/>
                        <a:buSzTx/>
                        <a:buFontTx/>
                        <a:buNone/>
                        <a:tabLst/>
                        <a:defRPr/>
                      </a:pPr>
                      <a:r>
                        <a:rPr lang="ar-KW" sz="1600" b="1" kern="1200" dirty="0" smtClean="0">
                          <a:solidFill>
                            <a:schemeClr val="tx1"/>
                          </a:solidFill>
                          <a:latin typeface="+mn-lt"/>
                          <a:ea typeface="+mn-ea"/>
                          <a:cs typeface="+mn-cs"/>
                        </a:rPr>
                        <a:t>الالتزام</a:t>
                      </a:r>
                      <a:r>
                        <a:rPr lang="ar-KW" sz="1600" b="1" kern="1200" baseline="0" dirty="0" smtClean="0">
                          <a:solidFill>
                            <a:schemeClr val="tx1"/>
                          </a:solidFill>
                          <a:latin typeface="+mn-lt"/>
                          <a:ea typeface="+mn-ea"/>
                          <a:cs typeface="+mn-cs"/>
                        </a:rPr>
                        <a:t> بتقديم طلب الترشح للمناصب والوظائف واجبة التسجيل لدى الشخص المرخص له وفقاً لقواعد الكفاءة والنزاهة. وذلك للأشخاص المرخص لهم وفق المادة (1-29) من الكتاب الخامس.</a:t>
                      </a:r>
                      <a:endParaRPr lang="en-US" sz="1600" b="1" kern="1200" dirty="0" smtClean="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600" b="1" dirty="0" smtClean="0">
                          <a:solidFill>
                            <a:schemeClr val="tx1"/>
                          </a:solidFill>
                          <a:cs typeface="+mn-cs"/>
                        </a:rPr>
                        <a:t>إضافة</a:t>
                      </a:r>
                      <a:r>
                        <a:rPr lang="ar-KW" sz="1600" b="1" baseline="0" dirty="0" smtClean="0">
                          <a:solidFill>
                            <a:schemeClr val="tx1"/>
                          </a:solidFill>
                          <a:cs typeface="+mn-cs"/>
                        </a:rPr>
                        <a:t> وظيفة مستشار الاستثمار الرئيسي</a:t>
                      </a:r>
                      <a:endParaRPr lang="en-US" sz="1600" b="1" dirty="0">
                        <a:solidFill>
                          <a:schemeClr val="tx1"/>
                        </a:solidFill>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196382577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يتبع: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6</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p14="http://schemas.microsoft.com/office/powerpoint/2010/main" val="2111038765"/>
              </p:ext>
            </p:extLst>
          </p:nvPr>
        </p:nvGraphicFramePr>
        <p:xfrm>
          <a:off x="683568" y="1959483"/>
          <a:ext cx="7658188" cy="1800200"/>
        </p:xfrm>
        <a:graphic>
          <a:graphicData uri="http://schemas.openxmlformats.org/drawingml/2006/table">
            <a:tbl>
              <a:tblPr firstRow="1" bandRow="1">
                <a:tableStyleId>{5C22544A-7EE6-4342-B048-85BDC9FD1C3A}</a:tableStyleId>
              </a:tblPr>
              <a:tblGrid>
                <a:gridCol w="3829094"/>
                <a:gridCol w="3829094"/>
              </a:tblGrid>
              <a:tr h="336038">
                <a:tc>
                  <a:txBody>
                    <a:bodyPr/>
                    <a:lstStyle/>
                    <a:p>
                      <a:pPr marL="0" algn="ctr" defTabSz="914400" rtl="1" eaLnBrk="1" latinLnBrk="0" hangingPunct="1"/>
                      <a:r>
                        <a:rPr lang="ar-KW" sz="1600" b="1" kern="1200" dirty="0" smtClean="0">
                          <a:solidFill>
                            <a:schemeClr val="bg1"/>
                          </a:solidFill>
                          <a:latin typeface="+mn-lt"/>
                          <a:ea typeface="+mn-ea"/>
                          <a:cs typeface="+mn-cs"/>
                        </a:rPr>
                        <a:t>الأثر المترتب</a:t>
                      </a:r>
                      <a:endParaRPr lang="en-US" sz="1600" b="1" kern="1200" dirty="0">
                        <a:solidFill>
                          <a:schemeClr val="bg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c>
                  <a:txBody>
                    <a:bodyPr/>
                    <a:lstStyle/>
                    <a:p>
                      <a:pPr marL="0" algn="ctr" defTabSz="914400" rtl="1" eaLnBrk="1" latinLnBrk="0" hangingPunct="1"/>
                      <a:r>
                        <a:rPr lang="ar-KW" sz="1600" b="1" kern="1200" dirty="0" smtClean="0">
                          <a:solidFill>
                            <a:schemeClr val="bg1"/>
                          </a:solidFill>
                          <a:latin typeface="+mn-lt"/>
                          <a:ea typeface="+mn-ea"/>
                          <a:cs typeface="+mn-cs"/>
                        </a:rPr>
                        <a:t>التغيير الجوهري</a:t>
                      </a:r>
                      <a:endParaRPr lang="en-US" sz="1600" b="1" kern="1200" dirty="0">
                        <a:solidFill>
                          <a:schemeClr val="bg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tx2">
                        <a:lumMod val="50000"/>
                        <a:alpha val="70000"/>
                      </a:schemeClr>
                    </a:solidFill>
                  </a:tcPr>
                </a:tc>
              </a:tr>
              <a:tr h="336038">
                <a:tc>
                  <a:txBody>
                    <a:bodyPr/>
                    <a:lstStyle/>
                    <a:p>
                      <a:pPr marL="0" indent="0" algn="r" defTabSz="914400" rtl="1" eaLnBrk="1" latinLnBrk="0" hangingPunct="1">
                        <a:buFont typeface="+mj-lt"/>
                        <a:buNone/>
                      </a:pPr>
                      <a:r>
                        <a:rPr lang="ar-KW" sz="1600" b="1" kern="1200" dirty="0" smtClean="0">
                          <a:solidFill>
                            <a:schemeClr val="tx1"/>
                          </a:solidFill>
                          <a:latin typeface="+mn-lt"/>
                          <a:ea typeface="+mn-ea"/>
                          <a:cs typeface="+mn-cs"/>
                        </a:rPr>
                        <a:t>تعديل وإعادة</a:t>
                      </a:r>
                      <a:r>
                        <a:rPr lang="ar-KW" sz="1600" b="1" kern="1200" baseline="0" dirty="0" smtClean="0">
                          <a:solidFill>
                            <a:schemeClr val="tx1"/>
                          </a:solidFill>
                          <a:latin typeface="+mn-lt"/>
                          <a:ea typeface="+mn-ea"/>
                          <a:cs typeface="+mn-cs"/>
                        </a:rPr>
                        <a:t> تقديم كشف الوظائف واجبة التسجيل للشخص المرخص له.</a:t>
                      </a:r>
                      <a:endParaRPr lang="en-US" sz="1600" b="1" kern="1200" dirty="0" smtClean="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algn="r" rtl="1"/>
                      <a:r>
                        <a:rPr lang="ar-KW" sz="1600" b="1" kern="1200" dirty="0" smtClean="0">
                          <a:solidFill>
                            <a:schemeClr val="tx1"/>
                          </a:solidFill>
                          <a:latin typeface="+mn-lt"/>
                          <a:ea typeface="+mn-ea"/>
                          <a:cs typeface="+mn-cs"/>
                        </a:rPr>
                        <a:t>حظر الجمع بين الوظائف واجبة التسجيل وفق</a:t>
                      </a:r>
                      <a:r>
                        <a:rPr lang="ar-KW" sz="1600" b="1" kern="1200" baseline="0" dirty="0" smtClean="0">
                          <a:solidFill>
                            <a:schemeClr val="tx1"/>
                          </a:solidFill>
                          <a:latin typeface="+mn-lt"/>
                          <a:ea typeface="+mn-ea"/>
                          <a:cs typeface="+mn-cs"/>
                        </a:rPr>
                        <a:t> المادة (3-2-6) </a:t>
                      </a:r>
                      <a:r>
                        <a:rPr lang="ar-KW" sz="1600" b="1" kern="1200" dirty="0" smtClean="0">
                          <a:solidFill>
                            <a:schemeClr val="tx1"/>
                          </a:solidFill>
                          <a:latin typeface="+mn-lt"/>
                          <a:ea typeface="+mn-ea"/>
                          <a:cs typeface="+mn-cs"/>
                        </a:rPr>
                        <a:t>من الفصل الثالث في الكتاب الخامس</a:t>
                      </a:r>
                      <a:endParaRPr lang="en-US" sz="1600" b="1" kern="1200" dirty="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r h="885042">
                <a:tc>
                  <a:txBody>
                    <a:bodyPr/>
                    <a:lstStyle/>
                    <a:p>
                      <a:pPr marL="0" algn="r" defTabSz="914400" rtl="1" eaLnBrk="1" latinLnBrk="0" hangingPunct="1"/>
                      <a:r>
                        <a:rPr lang="ar-KW" sz="1600" b="1" kern="1200" dirty="0" smtClean="0">
                          <a:solidFill>
                            <a:schemeClr val="tx1"/>
                          </a:solidFill>
                          <a:latin typeface="+mn-lt"/>
                          <a:ea typeface="+mn-ea"/>
                          <a:cs typeface="+mn-cs"/>
                        </a:rPr>
                        <a:t>إعادة</a:t>
                      </a:r>
                      <a:r>
                        <a:rPr lang="ar-KW" sz="1600" b="1" kern="1200" baseline="0" dirty="0" smtClean="0">
                          <a:solidFill>
                            <a:schemeClr val="tx1"/>
                          </a:solidFill>
                          <a:latin typeface="+mn-lt"/>
                          <a:ea typeface="+mn-ea"/>
                          <a:cs typeface="+mn-cs"/>
                        </a:rPr>
                        <a:t> تقديم طلبات تسجيل مكاتب التدقيق الشرعي الخارجي.</a:t>
                      </a:r>
                      <a:endParaRPr lang="en-US" sz="1600" b="1" kern="1200" dirty="0">
                        <a:solidFill>
                          <a:schemeClr val="tx1"/>
                        </a:solidFill>
                        <a:latin typeface="+mn-lt"/>
                        <a:ea typeface="+mn-ea"/>
                        <a:cs typeface="+mn-cs"/>
                      </a:endParaRPr>
                    </a:p>
                  </a:txBody>
                  <a:tcPr marL="99060" marR="99060">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c>
                  <a:txBody>
                    <a:bodyPr/>
                    <a:lstStyle/>
                    <a:p>
                      <a:pPr marL="0" algn="r" defTabSz="914400" rtl="1" eaLnBrk="1" latinLnBrk="0" hangingPunct="1"/>
                      <a:r>
                        <a:rPr lang="ar-SA" sz="1600" b="1" kern="1200" dirty="0" smtClean="0">
                          <a:solidFill>
                            <a:schemeClr val="tx1"/>
                          </a:solidFill>
                          <a:latin typeface="+mn-lt"/>
                          <a:ea typeface="+mn-ea"/>
                          <a:cs typeface="+mn-cs"/>
                        </a:rPr>
                        <a:t>نظام ممارسة مهنة المراجعة والتدقيق الشرعي الخارجي للأشخاص المرخص لهم للعمل وفق أحكام الشريعة الإسلامية</a:t>
                      </a:r>
                      <a:endParaRPr lang="ar-KW" sz="1600" b="1" kern="1200" dirty="0" smtClean="0">
                        <a:solidFill>
                          <a:schemeClr val="tx1"/>
                        </a:solidFill>
                        <a:latin typeface="+mn-lt"/>
                        <a:ea typeface="+mn-ea"/>
                        <a:cs typeface="+mn-cs"/>
                      </a:endParaRPr>
                    </a:p>
                  </a:txBody>
                  <a:tcPr marL="99060" marR="99060">
                    <a:lnL w="12700" cap="flat" cmpd="sng" algn="ctr">
                      <a:solidFill>
                        <a:srgbClr val="B99933"/>
                      </a:solidFill>
                      <a:prstDash val="sysDash"/>
                      <a:round/>
                      <a:headEnd type="none" w="med" len="med"/>
                      <a:tailEnd type="none" w="med" len="med"/>
                    </a:lnL>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noFill/>
                  </a:tcPr>
                </a:tc>
              </a:tr>
            </a:tbl>
          </a:graphicData>
        </a:graphic>
      </p:graphicFrame>
    </p:spTree>
    <p:extLst>
      <p:ext uri="{BB962C8B-B14F-4D97-AF65-F5344CB8AC3E}">
        <p14:creationId xmlns:p14="http://schemas.microsoft.com/office/powerpoint/2010/main" val="40865698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7</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3301913549"/>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dirty="0" smtClean="0">
                          <a:solidFill>
                            <a:schemeClr val="tx1"/>
                          </a:solidFill>
                          <a:cs typeface="+mn-cs"/>
                        </a:rPr>
                        <a:t>إلغاء</a:t>
                      </a:r>
                      <a:r>
                        <a:rPr lang="ar-KW" sz="2400" b="1" baseline="0" dirty="0" smtClean="0">
                          <a:solidFill>
                            <a:schemeClr val="tx1"/>
                          </a:solidFill>
                          <a:cs typeface="+mn-cs"/>
                        </a:rPr>
                        <a:t> وظيفة مسؤول التبليغ عن غسل الأموال وتمويل الإرهاب.</a:t>
                      </a:r>
                      <a:endParaRPr lang="en-US" sz="2400" b="1" dirty="0" smtClean="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baseline="0" dirty="0" smtClean="0">
                          <a:cs typeface="+mn-cs"/>
                        </a:rPr>
                        <a:t>تم إضافة مهام واختصاصات مسؤول التبليغ عن غسل الأموال وتمويل الإرهاب لمهام واختصاصات مسؤول المطابقة والالتزام.</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في حال خلو وظيفة مسؤول المطابقة والالتزام ورغبة الشخص المرخص له بتسجيل مسؤول التبليغ عن غسل الأموال وتمويل الإرهاب في تلك الوظيفة، يستوجب على الشخص المرخص له التقدم للهيئة بطلب الترشح للمناصب والوظائف واجبة التسجيل لدى الشخص المرخص له وفقاً </a:t>
                      </a:r>
                      <a:r>
                        <a:rPr lang="ar-KW" baseline="0" dirty="0" smtClean="0">
                          <a:solidFill>
                            <a:schemeClr val="tx1"/>
                          </a:solidFill>
                          <a:cs typeface="+mn-cs"/>
                        </a:rPr>
                        <a:t>لقواعد الكفاءة </a:t>
                      </a:r>
                      <a:r>
                        <a:rPr lang="ar-KW" baseline="0" dirty="0" smtClean="0">
                          <a:cs typeface="+mn-cs"/>
                        </a:rPr>
                        <a:t>والنزاهة.</a:t>
                      </a:r>
                    </a:p>
                    <a:p>
                      <a:pPr marL="0" indent="0" algn="r"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2868175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8</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822307694"/>
              </p:ext>
            </p:extLst>
          </p:nvPr>
        </p:nvGraphicFramePr>
        <p:xfrm>
          <a:off x="495300" y="1600206"/>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dirty="0" smtClean="0">
                          <a:solidFill>
                            <a:schemeClr val="tx1"/>
                          </a:solidFill>
                          <a:cs typeface="+mn-cs"/>
                        </a:rPr>
                        <a:t>إلغاء</a:t>
                      </a:r>
                      <a:r>
                        <a:rPr lang="ar-KW" sz="2400" b="1" baseline="0" dirty="0" smtClean="0">
                          <a:solidFill>
                            <a:schemeClr val="tx1"/>
                          </a:solidFill>
                          <a:cs typeface="+mn-cs"/>
                        </a:rPr>
                        <a:t> وظائف تقديم الخدمات للعملاء واستبدالها بممثلي أنشطة الأوراق المالية.</a:t>
                      </a:r>
                      <a:endParaRPr lang="en-US" sz="2400" b="1" dirty="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baseline="0" dirty="0" smtClean="0">
                          <a:cs typeface="+mn-cs"/>
                        </a:rPr>
                        <a:t>يجب على الشخص المرخص له مراجعة كشف الوظائف واجبة التسجيل الخاص به واستبدال وظائف تقديم الخدمات للعملاء بوظائف ممثلي أنشطة الأوراق المالية.</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تقوم هيئة أسواق المال بدراسة الكشف المقدم ومخاطبة الشخص المرخص له في حال كان يتطلب عليه تقديم طلب الترشح للمناصب والوظائف واجبة التسجيل لدى الشخص المرخص له وفقاً </a:t>
                      </a:r>
                      <a:r>
                        <a:rPr lang="ar-KW" baseline="0" dirty="0" smtClean="0">
                          <a:solidFill>
                            <a:schemeClr val="tx1"/>
                          </a:solidFill>
                          <a:cs typeface="+mn-cs"/>
                        </a:rPr>
                        <a:t>لقواعد الكفاءة </a:t>
                      </a:r>
                      <a:r>
                        <a:rPr lang="ar-KW" baseline="0" dirty="0" smtClean="0">
                          <a:cs typeface="+mn-cs"/>
                        </a:rPr>
                        <a:t>والنزاهة لبعض ممثلي الأنشطة.</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يتم إرسال نسخة من كشف الوظائف واجبة التسجيل للشخص المرخص له بعد إتمام عملية التسجيل في الوظائف واجبة التسجيل.</a:t>
                      </a:r>
                    </a:p>
                    <a:p>
                      <a:pPr marL="0" indent="0" algn="r" rtl="1">
                        <a:buFont typeface="Arial" charset="0"/>
                        <a:buNone/>
                      </a:pPr>
                      <a:endParaRPr lang="ar-KW" baseline="0" dirty="0" smtClean="0">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062024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09876" y="274638"/>
            <a:ext cx="5876925" cy="1143000"/>
          </a:xfrm>
        </p:spPr>
        <p:txBody>
          <a:bodyPr>
            <a:normAutofit/>
          </a:bodyPr>
          <a:lstStyle/>
          <a:p>
            <a:pPr lvl="0" algn="r" rtl="1" fontAlgn="base">
              <a:spcAft>
                <a:spcPct val="0"/>
              </a:spcAft>
            </a:pPr>
            <a:r>
              <a:rPr lang="ar-KW" sz="3600" b="1" dirty="0" smtClean="0">
                <a:solidFill>
                  <a:schemeClr val="tx2"/>
                </a:solidFill>
                <a:latin typeface="Sakkal Majalla" pitchFamily="2" charset="-78"/>
                <a:cs typeface="Arial"/>
              </a:rPr>
              <a:t>تفاصيل التغييرات الجوهرية</a:t>
            </a:r>
            <a:endParaRPr lang="en-US" sz="3600" b="1" dirty="0">
              <a:solidFill>
                <a:schemeClr val="tx2"/>
              </a:solidFill>
              <a:latin typeface="Sakkal Majalla" pitchFamily="2" charset="-78"/>
              <a:cs typeface="Arial" charset="0"/>
            </a:endParaRPr>
          </a:p>
        </p:txBody>
      </p:sp>
      <p:sp>
        <p:nvSpPr>
          <p:cNvPr id="4" name="Slide Number Placeholder 3"/>
          <p:cNvSpPr>
            <a:spLocks noGrp="1"/>
          </p:cNvSpPr>
          <p:nvPr>
            <p:ph type="sldNum" sz="quarter" idx="12"/>
          </p:nvPr>
        </p:nvSpPr>
        <p:spPr/>
        <p:txBody>
          <a:bodyPr/>
          <a:lstStyle/>
          <a:p>
            <a:fld id="{2E51A151-84BD-4E71-B744-C440629F458B}" type="slidenum">
              <a:rPr lang="en-US">
                <a:solidFill>
                  <a:prstClr val="black">
                    <a:tint val="75000"/>
                  </a:prstClr>
                </a:solidFill>
              </a:rPr>
              <a:pPr/>
              <a:t>9</a:t>
            </a:fld>
            <a:endParaRPr lang="en-US" dirty="0">
              <a:solidFill>
                <a:prstClr val="black">
                  <a:tint val="75000"/>
                </a:prstClr>
              </a:solidFill>
            </a:endParaRPr>
          </a:p>
        </p:txBody>
      </p:sp>
      <p:pic>
        <p:nvPicPr>
          <p:cNvPr id="9" name="Picture 8"/>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3400" y="381001"/>
            <a:ext cx="3170956" cy="914400"/>
          </a:xfrm>
          <a:prstGeom prst="rect">
            <a:avLst/>
          </a:prstGeom>
        </p:spPr>
      </p:pic>
      <p:pic>
        <p:nvPicPr>
          <p:cNvPr id="11"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3400" y="6154162"/>
            <a:ext cx="8001000" cy="6845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10" name="Straight Connector 9"/>
          <p:cNvCxnSpPr/>
          <p:nvPr/>
        </p:nvCxnSpPr>
        <p:spPr>
          <a:xfrm>
            <a:off x="3563890" y="1268760"/>
            <a:ext cx="4970512" cy="0"/>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aphicFrame>
        <p:nvGraphicFramePr>
          <p:cNvPr id="12" name="Content Placeholder 4"/>
          <p:cNvGraphicFramePr>
            <a:graphicFrameLocks noGrp="1"/>
          </p:cNvGraphicFramePr>
          <p:nvPr>
            <p:ph idx="1"/>
            <p:extLst>
              <p:ext uri="{D42A27DB-BD31-4B8C-83A1-F6EECF244321}">
                <p14:modId xmlns:p14="http://schemas.microsoft.com/office/powerpoint/2010/main" val="171522799"/>
              </p:ext>
            </p:extLst>
          </p:nvPr>
        </p:nvGraphicFramePr>
        <p:xfrm>
          <a:off x="495300" y="1600210"/>
          <a:ext cx="8039100" cy="4032027"/>
        </p:xfrm>
        <a:graphic>
          <a:graphicData uri="http://schemas.openxmlformats.org/drawingml/2006/table">
            <a:tbl>
              <a:tblPr firstRow="1" bandRow="1">
                <a:tableStyleId>{5C22544A-7EE6-4342-B048-85BDC9FD1C3A}</a:tableStyleId>
              </a:tblPr>
              <a:tblGrid>
                <a:gridCol w="8039100"/>
              </a:tblGrid>
              <a:tr h="381000">
                <a:tc>
                  <a:txBody>
                    <a:bodyPr/>
                    <a:lstStyle/>
                    <a:p>
                      <a:pPr algn="r" rtl="1"/>
                      <a:r>
                        <a:rPr lang="ar-KW" sz="2400" b="1" dirty="0" smtClean="0">
                          <a:solidFill>
                            <a:schemeClr val="tx1"/>
                          </a:solidFill>
                          <a:cs typeface="+mn-cs"/>
                        </a:rPr>
                        <a:t>إضافة</a:t>
                      </a:r>
                      <a:r>
                        <a:rPr lang="ar-KW" sz="2400" b="1" baseline="0" dirty="0" smtClean="0">
                          <a:solidFill>
                            <a:schemeClr val="tx1"/>
                          </a:solidFill>
                          <a:cs typeface="+mn-cs"/>
                        </a:rPr>
                        <a:t> وظيفة ممثل نشاط تقويم الأصول ووظيفة ممثل نشاط صانع السوق.</a:t>
                      </a:r>
                      <a:endParaRPr lang="en-US" sz="2400" b="1" dirty="0">
                        <a:solidFill>
                          <a:schemeClr val="tx1"/>
                        </a:solidFill>
                        <a:cs typeface="+mn-cs"/>
                      </a:endParaRP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r h="3574827">
                <a:tc>
                  <a:txBody>
                    <a:bodyPr/>
                    <a:lstStyle/>
                    <a:p>
                      <a:pPr marL="285750" indent="-285750" algn="r" rtl="1">
                        <a:buFont typeface="Arial" charset="0"/>
                        <a:buChar char="•"/>
                      </a:pPr>
                      <a:r>
                        <a:rPr lang="ar-KW" baseline="0" dirty="0" smtClean="0">
                          <a:cs typeface="+mn-cs"/>
                        </a:rPr>
                        <a:t>تخص وظيفة ممثل نشاط تقويم الأصول الأشخاص المرخص لهم لممارسة نشاط تقويم الأصول.</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تخص وظيفة ممثل نشاط صانع السوق الأشخاص المرخص لهم لممارسة نشاط صانع السوق.</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يجب أن يتقدم الشخص المرخص له بطلب الترشح للمناصب والوظائف واجبة التسجيل لدى الشخص المرخص له وفقاً </a:t>
                      </a:r>
                      <a:r>
                        <a:rPr lang="ar-KW" baseline="0" dirty="0" smtClean="0">
                          <a:solidFill>
                            <a:schemeClr val="tx1"/>
                          </a:solidFill>
                          <a:cs typeface="+mn-cs"/>
                        </a:rPr>
                        <a:t>لقواعد الكفاءة </a:t>
                      </a:r>
                      <a:r>
                        <a:rPr lang="ar-KW" baseline="0" dirty="0" smtClean="0">
                          <a:cs typeface="+mn-cs"/>
                        </a:rPr>
                        <a:t>والنزاهة، وذلك للمرشح لتلك الوظائف.</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الحصول على موافقة الهيئة المسبقة للمرشح للوظيفة واجبة التسجيل.</a:t>
                      </a:r>
                    </a:p>
                    <a:p>
                      <a:pPr marL="0" indent="0" algn="r" rtl="1">
                        <a:buFont typeface="Arial" charset="0"/>
                        <a:buNone/>
                      </a:pPr>
                      <a:endParaRPr lang="ar-KW" baseline="0" dirty="0" smtClean="0">
                        <a:cs typeface="+mn-cs"/>
                      </a:endParaRPr>
                    </a:p>
                    <a:p>
                      <a:pPr marL="285750" indent="-285750" algn="r" rtl="1">
                        <a:buFont typeface="Arial" charset="0"/>
                        <a:buChar char="•"/>
                      </a:pPr>
                      <a:r>
                        <a:rPr lang="ar-KW" baseline="0" dirty="0" smtClean="0">
                          <a:cs typeface="+mn-cs"/>
                        </a:rPr>
                        <a:t>التقدم بطلب تعديل بيانات سجل الشخص المرخص له لتسجيل وإضافة المرشح الحاصل على موافقة الهيئة للوظيفة واجبة التسجيل، وذلك قبل مزاولة المرشح للوظيفة واجبة التسجيل.</a:t>
                      </a:r>
                    </a:p>
                  </a:txBody>
                  <a:tcPr>
                    <a:lnL w="12700" cap="flat" cmpd="sng" algn="ctr">
                      <a:solidFill>
                        <a:srgbClr val="B99933"/>
                      </a:solidFill>
                      <a:prstDash val="sysDash"/>
                      <a:round/>
                      <a:headEnd type="none" w="med" len="med"/>
                      <a:tailEnd type="none" w="med" len="med"/>
                    </a:lnL>
                    <a:lnR w="12700" cap="flat" cmpd="sng" algn="ctr">
                      <a:solidFill>
                        <a:srgbClr val="B99933"/>
                      </a:solidFill>
                      <a:prstDash val="sysDash"/>
                      <a:round/>
                      <a:headEnd type="none" w="med" len="med"/>
                      <a:tailEnd type="none" w="med" len="med"/>
                    </a:lnR>
                    <a:lnT w="12700" cap="flat" cmpd="sng" algn="ctr">
                      <a:solidFill>
                        <a:srgbClr val="B99933"/>
                      </a:solidFill>
                      <a:prstDash val="sysDash"/>
                      <a:round/>
                      <a:headEnd type="none" w="med" len="med"/>
                      <a:tailEnd type="none" w="med" len="med"/>
                    </a:lnT>
                    <a:lnB w="12700" cap="flat" cmpd="sng" algn="ctr">
                      <a:solidFill>
                        <a:srgbClr val="B99933"/>
                      </a:solidFill>
                      <a:prstDash val="sysDash"/>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32864594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1482</TotalTime>
  <Words>1232</Words>
  <Application>Microsoft Office PowerPoint</Application>
  <PresentationFormat>On-screen Show (4:3)</PresentationFormat>
  <Paragraphs>146</Paragraphs>
  <Slides>15</Slides>
  <Notes>12</Notes>
  <HiddenSlides>0</HiddenSlides>
  <MMClips>0</MMClips>
  <ScaleCrop>false</ScaleCrop>
  <HeadingPairs>
    <vt:vector size="4" baseType="variant">
      <vt:variant>
        <vt:lpstr>Theme</vt:lpstr>
      </vt:variant>
      <vt:variant>
        <vt:i4>2</vt:i4>
      </vt:variant>
      <vt:variant>
        <vt:lpstr>Slide Titles</vt:lpstr>
      </vt:variant>
      <vt:variant>
        <vt:i4>15</vt:i4>
      </vt:variant>
    </vt:vector>
  </HeadingPairs>
  <TitlesOfParts>
    <vt:vector size="17" baseType="lpstr">
      <vt:lpstr>Office Theme</vt:lpstr>
      <vt:lpstr>4_Office Theme</vt:lpstr>
      <vt:lpstr>ورشة عمل </vt:lpstr>
      <vt:lpstr>مقدمــــــــة</vt:lpstr>
      <vt:lpstr>جدول أعمال الورشة</vt:lpstr>
      <vt:lpstr>الكتب المتعلقة بموضوع الورشة</vt:lpstr>
      <vt:lpstr>التغييرات الجوهرية</vt:lpstr>
      <vt:lpstr>يتبع: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تفاصيل التغييرات الجوهرية</vt:lpstr>
      <vt:lpstr>تغييرات أخرى</vt:lpstr>
      <vt:lpstr>PowerPoint Presentation</vt:lpstr>
      <vt:lpstr>شــكــراً</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ورشة عمل</dc:title>
  <dc:creator>Fouad Al-Ateeqi</dc:creator>
  <cp:lastModifiedBy>Zahra AlMousa</cp:lastModifiedBy>
  <cp:revision>97</cp:revision>
  <cp:lastPrinted>2015-11-16T05:21:20Z</cp:lastPrinted>
  <dcterms:created xsi:type="dcterms:W3CDTF">2014-09-25T11:33:14Z</dcterms:created>
  <dcterms:modified xsi:type="dcterms:W3CDTF">2015-11-18T05:52:56Z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de689ba3-a51f-4539-90bd-1d934f2f4382</vt:lpwstr>
  </property>
  <property fmtid="{D5CDD505-2E9C-101B-9397-08002B2CF9AE}" pid="3" name="CMAClassification">
    <vt:lpwstr>Internal</vt:lpwstr>
  </property>
</Properties>
</file>